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handoutMasterIdLst>
    <p:handoutMasterId r:id="rId103"/>
  </p:handoutMasterIdLst>
  <p:sldIdLst>
    <p:sldId id="256" r:id="rId2"/>
    <p:sldId id="376" r:id="rId3"/>
    <p:sldId id="403" r:id="rId4"/>
    <p:sldId id="493" r:id="rId5"/>
    <p:sldId id="345" r:id="rId6"/>
    <p:sldId id="491" r:id="rId7"/>
    <p:sldId id="357" r:id="rId8"/>
    <p:sldId id="283" r:id="rId9"/>
    <p:sldId id="441" r:id="rId10"/>
    <p:sldId id="492" r:id="rId11"/>
    <p:sldId id="433" r:id="rId12"/>
    <p:sldId id="405" r:id="rId13"/>
    <p:sldId id="394" r:id="rId14"/>
    <p:sldId id="409" r:id="rId15"/>
    <p:sldId id="421" r:id="rId16"/>
    <p:sldId id="408" r:id="rId17"/>
    <p:sldId id="459" r:id="rId18"/>
    <p:sldId id="419" r:id="rId19"/>
    <p:sldId id="292" r:id="rId20"/>
    <p:sldId id="498" r:id="rId21"/>
    <p:sldId id="486" r:id="rId22"/>
    <p:sldId id="397" r:id="rId23"/>
    <p:sldId id="398" r:id="rId24"/>
    <p:sldId id="487" r:id="rId25"/>
    <p:sldId id="418" r:id="rId26"/>
    <p:sldId id="488" r:id="rId27"/>
    <p:sldId id="266" r:id="rId28"/>
    <p:sldId id="268" r:id="rId29"/>
    <p:sldId id="416" r:id="rId30"/>
    <p:sldId id="485" r:id="rId31"/>
    <p:sldId id="289" r:id="rId32"/>
    <p:sldId id="399" r:id="rId33"/>
    <p:sldId id="284" r:id="rId34"/>
    <p:sldId id="285" r:id="rId35"/>
    <p:sldId id="400" r:id="rId36"/>
    <p:sldId id="401" r:id="rId37"/>
    <p:sldId id="417" r:id="rId38"/>
    <p:sldId id="431" r:id="rId39"/>
    <p:sldId id="432" r:id="rId40"/>
    <p:sldId id="436" r:id="rId41"/>
    <p:sldId id="407" r:id="rId42"/>
    <p:sldId id="423" r:id="rId43"/>
    <p:sldId id="429" r:id="rId44"/>
    <p:sldId id="428" r:id="rId45"/>
    <p:sldId id="499" r:id="rId46"/>
    <p:sldId id="425" r:id="rId47"/>
    <p:sldId id="427" r:id="rId48"/>
    <p:sldId id="430" r:id="rId49"/>
    <p:sldId id="414" r:id="rId50"/>
    <p:sldId id="411" r:id="rId51"/>
    <p:sldId id="412" r:id="rId52"/>
    <p:sldId id="413" r:id="rId53"/>
    <p:sldId id="415" r:id="rId54"/>
    <p:sldId id="437" r:id="rId55"/>
    <p:sldId id="410" r:id="rId56"/>
    <p:sldId id="513" r:id="rId57"/>
    <p:sldId id="438" r:id="rId58"/>
    <p:sldId id="389" r:id="rId59"/>
    <p:sldId id="439" r:id="rId60"/>
    <p:sldId id="484" r:id="rId61"/>
    <p:sldId id="460" r:id="rId62"/>
    <p:sldId id="444" r:id="rId63"/>
    <p:sldId id="494" r:id="rId64"/>
    <p:sldId id="495" r:id="rId65"/>
    <p:sldId id="443" r:id="rId66"/>
    <p:sldId id="445" r:id="rId67"/>
    <p:sldId id="505" r:id="rId68"/>
    <p:sldId id="506" r:id="rId69"/>
    <p:sldId id="507" r:id="rId70"/>
    <p:sldId id="508" r:id="rId71"/>
    <p:sldId id="509" r:id="rId72"/>
    <p:sldId id="510" r:id="rId73"/>
    <p:sldId id="511" r:id="rId74"/>
    <p:sldId id="455" r:id="rId75"/>
    <p:sldId id="458" r:id="rId76"/>
    <p:sldId id="453" r:id="rId77"/>
    <p:sldId id="451" r:id="rId78"/>
    <p:sldId id="478" r:id="rId79"/>
    <p:sldId id="452" r:id="rId80"/>
    <p:sldId id="474" r:id="rId81"/>
    <p:sldId id="497" r:id="rId82"/>
    <p:sldId id="464" r:id="rId83"/>
    <p:sldId id="465" r:id="rId84"/>
    <p:sldId id="466" r:id="rId85"/>
    <p:sldId id="467" r:id="rId86"/>
    <p:sldId id="468" r:id="rId87"/>
    <p:sldId id="469" r:id="rId88"/>
    <p:sldId id="470" r:id="rId89"/>
    <p:sldId id="471" r:id="rId90"/>
    <p:sldId id="472" r:id="rId91"/>
    <p:sldId id="473" r:id="rId92"/>
    <p:sldId id="449" r:id="rId93"/>
    <p:sldId id="514" r:id="rId94"/>
    <p:sldId id="450" r:id="rId95"/>
    <p:sldId id="447" r:id="rId96"/>
    <p:sldId id="512" r:id="rId97"/>
    <p:sldId id="353" r:id="rId98"/>
    <p:sldId id="354" r:id="rId99"/>
    <p:sldId id="274" r:id="rId100"/>
    <p:sldId id="288" r:id="rId10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5C31"/>
    <a:srgbClr val="F590C5"/>
    <a:srgbClr val="35ADA4"/>
    <a:srgbClr val="F77189"/>
    <a:srgbClr val="036C00"/>
    <a:srgbClr val="B9FFB7"/>
    <a:srgbClr val="E60000"/>
    <a:srgbClr val="FF0000"/>
    <a:srgbClr val="F0027F"/>
    <a:srgbClr val="D850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50" autoAdjust="0"/>
    <p:restoredTop sz="79618" autoAdjust="0"/>
  </p:normalViewPr>
  <p:slideViewPr>
    <p:cSldViewPr snapToGrid="0">
      <p:cViewPr varScale="1">
        <p:scale>
          <a:sx n="128" d="100"/>
          <a:sy n="128" d="100"/>
        </p:scale>
        <p:origin x="2612" y="76"/>
      </p:cViewPr>
      <p:guideLst/>
    </p:cSldViewPr>
  </p:slideViewPr>
  <p:notesTextViewPr>
    <p:cViewPr>
      <p:scale>
        <a:sx n="3" d="2"/>
        <a:sy n="3" d="2"/>
      </p:scale>
      <p:origin x="0" y="0"/>
    </p:cViewPr>
  </p:notesTextViewPr>
  <p:sorterViewPr>
    <p:cViewPr>
      <p:scale>
        <a:sx n="100" d="100"/>
        <a:sy n="100" d="100"/>
      </p:scale>
      <p:origin x="0" y="-9700"/>
    </p:cViewPr>
  </p:sorterViewPr>
  <p:notesViewPr>
    <p:cSldViewPr snapToGrid="0">
      <p:cViewPr varScale="1">
        <p:scale>
          <a:sx n="122" d="100"/>
          <a:sy n="122" d="100"/>
        </p:scale>
        <p:origin x="4876" y="10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8D241672-AB7C-450B-A925-3615A9D9491C}" type="datetimeFigureOut">
              <a:rPr lang="en-US" smtClean="0"/>
              <a:t>1/3/2019</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8F65FBD-0486-4081-9217-73743AF811AD}" type="slidenum">
              <a:rPr lang="en-US" smtClean="0"/>
              <a:t>‹#›</a:t>
            </a:fld>
            <a:endParaRPr lang="en-US" dirty="0"/>
          </a:p>
        </p:txBody>
      </p:sp>
    </p:spTree>
    <p:extLst>
      <p:ext uri="{BB962C8B-B14F-4D97-AF65-F5344CB8AC3E}">
        <p14:creationId xmlns:p14="http://schemas.microsoft.com/office/powerpoint/2010/main" val="287446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32BC8A6-A29B-0446-9899-159590C3C3E2}" type="datetimeFigureOut">
              <a:rPr lang="en-US" smtClean="0"/>
              <a:t>1/3/2019</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76DBD4B-5718-9640-976B-5DC09BB87D9B}" type="slidenum">
              <a:rPr lang="en-US" smtClean="0"/>
              <a:t>‹#›</a:t>
            </a:fld>
            <a:endParaRPr lang="en-US" dirty="0"/>
          </a:p>
        </p:txBody>
      </p:sp>
    </p:spTree>
    <p:extLst>
      <p:ext uri="{BB962C8B-B14F-4D97-AF65-F5344CB8AC3E}">
        <p14:creationId xmlns:p14="http://schemas.microsoft.com/office/powerpoint/2010/main" val="1604213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DBD4B-5718-9640-976B-5DC09BB87D9B}" type="slidenum">
              <a:rPr lang="en-US" smtClean="0"/>
              <a:t>2</a:t>
            </a:fld>
            <a:endParaRPr lang="en-US" dirty="0"/>
          </a:p>
        </p:txBody>
      </p:sp>
    </p:spTree>
    <p:extLst>
      <p:ext uri="{BB962C8B-B14F-4D97-AF65-F5344CB8AC3E}">
        <p14:creationId xmlns:p14="http://schemas.microsoft.com/office/powerpoint/2010/main" val="3178482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685185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 down on methods descriptions </a:t>
            </a:r>
          </a:p>
          <a:p>
            <a:endParaRPr lang="en-US" dirty="0"/>
          </a:p>
          <a:p>
            <a:r>
              <a:rPr lang="en-US" dirty="0"/>
              <a:t>show goals of project, results </a:t>
            </a:r>
          </a:p>
        </p:txBody>
      </p:sp>
      <p:sp>
        <p:nvSpPr>
          <p:cNvPr id="4" name="Slide Number Placeholder 3"/>
          <p:cNvSpPr>
            <a:spLocks noGrp="1"/>
          </p:cNvSpPr>
          <p:nvPr>
            <p:ph type="sldNum" sz="quarter" idx="10"/>
          </p:nvPr>
        </p:nvSpPr>
        <p:spPr/>
        <p:txBody>
          <a:bodyPr/>
          <a:lstStyle/>
          <a:p>
            <a:fld id="{376DBD4B-5718-9640-976B-5DC09BB87D9B}" type="slidenum">
              <a:rPr lang="en-US" smtClean="0"/>
              <a:t>20</a:t>
            </a:fld>
            <a:endParaRPr lang="en-US" dirty="0"/>
          </a:p>
        </p:txBody>
      </p:sp>
    </p:spTree>
    <p:extLst>
      <p:ext uri="{BB962C8B-B14F-4D97-AF65-F5344CB8AC3E}">
        <p14:creationId xmlns:p14="http://schemas.microsoft.com/office/powerpoint/2010/main" val="4281722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this less </a:t>
            </a:r>
          </a:p>
        </p:txBody>
      </p:sp>
      <p:sp>
        <p:nvSpPr>
          <p:cNvPr id="4" name="Slide Number Placeholder 3"/>
          <p:cNvSpPr>
            <a:spLocks noGrp="1"/>
          </p:cNvSpPr>
          <p:nvPr>
            <p:ph type="sldNum" sz="quarter" idx="10"/>
          </p:nvPr>
        </p:nvSpPr>
        <p:spPr/>
        <p:txBody>
          <a:bodyPr/>
          <a:lstStyle/>
          <a:p>
            <a:fld id="{376DBD4B-5718-9640-976B-5DC09BB87D9B}" type="slidenum">
              <a:rPr lang="en-US" smtClean="0"/>
              <a:t>22</a:t>
            </a:fld>
            <a:endParaRPr lang="en-US" dirty="0"/>
          </a:p>
        </p:txBody>
      </p:sp>
    </p:spTree>
    <p:extLst>
      <p:ext uri="{BB962C8B-B14F-4D97-AF65-F5344CB8AC3E}">
        <p14:creationId xmlns:p14="http://schemas.microsoft.com/office/powerpoint/2010/main" val="2269115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50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belabor this a lot less</a:t>
            </a:r>
          </a:p>
          <a:p>
            <a:endParaRPr lang="en-US" dirty="0"/>
          </a:p>
          <a:p>
            <a:r>
              <a:rPr lang="en-US" dirty="0"/>
              <a:t>get rid of </a:t>
            </a:r>
          </a:p>
          <a:p>
            <a:endParaRPr lang="en-US" dirty="0"/>
          </a:p>
          <a:p>
            <a:r>
              <a:rPr lang="en-US" dirty="0"/>
              <a:t>put DBSCAN on this slide </a:t>
            </a:r>
          </a:p>
          <a:p>
            <a:endParaRPr lang="en-US" dirty="0"/>
          </a:p>
          <a:p>
            <a:r>
              <a:rPr lang="en-US" dirty="0"/>
              <a:t>What's more important </a:t>
            </a:r>
          </a:p>
          <a:p>
            <a:endParaRPr lang="en-US" dirty="0"/>
          </a:p>
          <a:p>
            <a:r>
              <a:rPr lang="en-US" dirty="0"/>
              <a:t>spend less time on details of others </a:t>
            </a:r>
          </a:p>
        </p:txBody>
      </p:sp>
    </p:spTree>
    <p:extLst>
      <p:ext uri="{BB962C8B-B14F-4D97-AF65-F5344CB8AC3E}">
        <p14:creationId xmlns:p14="http://schemas.microsoft.com/office/powerpoint/2010/main" val="4087992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6870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the key takeaway from this graph *** apply this to </a:t>
            </a:r>
          </a:p>
          <a:p>
            <a:endParaRPr lang="en-US" dirty="0"/>
          </a:p>
          <a:p>
            <a:r>
              <a:rPr lang="en-US" dirty="0"/>
              <a:t>a few words to summarize key points</a:t>
            </a:r>
          </a:p>
          <a:p>
            <a:endParaRPr lang="en-US" dirty="0"/>
          </a:p>
          <a:p>
            <a:r>
              <a:rPr lang="en-US" dirty="0"/>
              <a:t>reduce text on slides </a:t>
            </a:r>
          </a:p>
          <a:p>
            <a:endParaRPr lang="en-US" dirty="0"/>
          </a:p>
          <a:p>
            <a:r>
              <a:rPr lang="en-US" dirty="0"/>
              <a:t>artifact processing </a:t>
            </a:r>
          </a:p>
        </p:txBody>
      </p:sp>
    </p:spTree>
    <p:extLst>
      <p:ext uri="{BB962C8B-B14F-4D97-AF65-F5344CB8AC3E}">
        <p14:creationId xmlns:p14="http://schemas.microsoft.com/office/powerpoint/2010/main" val="1645334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Jeff says sensory response is pretty overlearned. Downward trend over time that </a:t>
            </a:r>
            <a:r>
              <a:rPr lang="en-US" dirty="0" err="1"/>
              <a:t>eric</a:t>
            </a:r>
            <a:r>
              <a:rPr lang="en-US" dirty="0"/>
              <a:t> is asking about? </a:t>
            </a:r>
          </a:p>
          <a:p>
            <a:endParaRPr lang="en-US" dirty="0"/>
          </a:p>
          <a:p>
            <a:r>
              <a:rPr lang="en-US" dirty="0"/>
              <a:t>raj says there is no feedback. </a:t>
            </a:r>
          </a:p>
          <a:p>
            <a:endParaRPr lang="en-US" dirty="0"/>
          </a:p>
          <a:p>
            <a:r>
              <a:rPr lang="en-US" dirty="0"/>
              <a:t>Bing says beep to motivate - getting better or worse. Clicker method </a:t>
            </a:r>
          </a:p>
          <a:p>
            <a:endParaRPr lang="en-US" dirty="0"/>
          </a:p>
          <a:p>
            <a:r>
              <a:rPr lang="en-US" dirty="0" err="1"/>
              <a:t>david</a:t>
            </a:r>
            <a:r>
              <a:rPr lang="en-US" dirty="0"/>
              <a:t> </a:t>
            </a:r>
            <a:r>
              <a:rPr lang="en-US" dirty="0" err="1"/>
              <a:t>bjanes</a:t>
            </a:r>
            <a:r>
              <a:rPr lang="en-US" dirty="0"/>
              <a:t> - temporal dynamics are really slow. </a:t>
            </a:r>
          </a:p>
        </p:txBody>
      </p:sp>
      <p:sp>
        <p:nvSpPr>
          <p:cNvPr id="4" name="Slide Number Placeholder 3"/>
          <p:cNvSpPr>
            <a:spLocks noGrp="1"/>
          </p:cNvSpPr>
          <p:nvPr>
            <p:ph type="sldNum" sz="quarter" idx="10"/>
          </p:nvPr>
        </p:nvSpPr>
        <p:spPr/>
        <p:txBody>
          <a:bodyPr/>
          <a:lstStyle/>
          <a:p>
            <a:fld id="{376DBD4B-5718-9640-976B-5DC09BB87D9B}" type="slidenum">
              <a:rPr lang="en-US" smtClean="0"/>
              <a:t>28</a:t>
            </a:fld>
            <a:endParaRPr lang="en-US" dirty="0"/>
          </a:p>
        </p:txBody>
      </p:sp>
    </p:spTree>
    <p:extLst>
      <p:ext uri="{BB962C8B-B14F-4D97-AF65-F5344CB8AC3E}">
        <p14:creationId xmlns:p14="http://schemas.microsoft.com/office/powerpoint/2010/main" val="615335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those 2 pulses responses to the long train. </a:t>
            </a:r>
          </a:p>
          <a:p>
            <a:endParaRPr lang="en-US" dirty="0"/>
          </a:p>
          <a:p>
            <a:r>
              <a:rPr lang="en-US" dirty="0"/>
              <a:t>Stimulation parameters - how to get close to natural stimulation response </a:t>
            </a:r>
          </a:p>
          <a:p>
            <a:endParaRPr lang="en-US" dirty="0"/>
          </a:p>
          <a:p>
            <a:r>
              <a:rPr lang="en-US" dirty="0" err="1"/>
              <a:t>Dadarlat</a:t>
            </a:r>
            <a:r>
              <a:rPr lang="en-US" dirty="0"/>
              <a:t> - something completely artificial, something learn. try and get stimulation as natural as possible. test if there is a particular combination of stimulation parameters. </a:t>
            </a:r>
            <a:r>
              <a:rPr lang="en-US" dirty="0" err="1"/>
              <a:t>posthoc</a:t>
            </a:r>
            <a:r>
              <a:rPr lang="en-US" dirty="0"/>
              <a:t> analysis, the more it is natural, does it approximate the natural response </a:t>
            </a:r>
          </a:p>
          <a:p>
            <a:endParaRPr lang="en-US" dirty="0"/>
          </a:p>
          <a:p>
            <a:endParaRPr lang="en-US" dirty="0"/>
          </a:p>
        </p:txBody>
      </p:sp>
      <p:sp>
        <p:nvSpPr>
          <p:cNvPr id="4" name="Slide Number Placeholder 3"/>
          <p:cNvSpPr>
            <a:spLocks noGrp="1"/>
          </p:cNvSpPr>
          <p:nvPr>
            <p:ph type="sldNum" sz="quarter" idx="10"/>
          </p:nvPr>
        </p:nvSpPr>
        <p:spPr/>
        <p:txBody>
          <a:bodyPr/>
          <a:lstStyle/>
          <a:p>
            <a:fld id="{376DBD4B-5718-9640-976B-5DC09BB87D9B}" type="slidenum">
              <a:rPr lang="en-US" smtClean="0"/>
              <a:t>31</a:t>
            </a:fld>
            <a:endParaRPr lang="en-US" dirty="0"/>
          </a:p>
        </p:txBody>
      </p:sp>
    </p:spTree>
    <p:extLst>
      <p:ext uri="{BB962C8B-B14F-4D97-AF65-F5344CB8AC3E}">
        <p14:creationId xmlns:p14="http://schemas.microsoft.com/office/powerpoint/2010/main" val="585709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 Bing paper on </a:t>
            </a:r>
            <a:r>
              <a:rPr lang="en-US" dirty="0" err="1"/>
              <a:t>lomb-scargle</a:t>
            </a:r>
            <a:r>
              <a:rPr lang="en-US" dirty="0"/>
              <a:t> periodogram - </a:t>
            </a:r>
          </a:p>
          <a:p>
            <a:endParaRPr lang="en-US" dirty="0"/>
          </a:p>
          <a:p>
            <a:r>
              <a:rPr lang="en-US" dirty="0"/>
              <a:t>DCS - acronym - Chet said </a:t>
            </a:r>
          </a:p>
          <a:p>
            <a:r>
              <a:rPr lang="en-US" dirty="0"/>
              <a:t>DCES - direct cortical </a:t>
            </a:r>
            <a:r>
              <a:rPr lang="en-US" dirty="0" err="1"/>
              <a:t>electriacl</a:t>
            </a:r>
            <a:r>
              <a:rPr lang="en-US" dirty="0"/>
              <a:t> stimulation </a:t>
            </a:r>
          </a:p>
          <a:p>
            <a:r>
              <a:rPr lang="en-US" dirty="0"/>
              <a:t>DECS - </a:t>
            </a:r>
          </a:p>
          <a:p>
            <a:endParaRPr lang="en-US" dirty="0"/>
          </a:p>
          <a:p>
            <a:r>
              <a:rPr lang="en-US" dirty="0" err="1"/>
              <a:t>ECoS</a:t>
            </a:r>
            <a:endParaRPr lang="en-US" dirty="0"/>
          </a:p>
        </p:txBody>
      </p:sp>
      <p:sp>
        <p:nvSpPr>
          <p:cNvPr id="4" name="Slide Number Placeholder 3"/>
          <p:cNvSpPr>
            <a:spLocks noGrp="1"/>
          </p:cNvSpPr>
          <p:nvPr>
            <p:ph type="sldNum" sz="quarter" idx="10"/>
          </p:nvPr>
        </p:nvSpPr>
        <p:spPr/>
        <p:txBody>
          <a:bodyPr/>
          <a:lstStyle/>
          <a:p>
            <a:fld id="{376DBD4B-5718-9640-976B-5DC09BB87D9B}" type="slidenum">
              <a:rPr lang="en-US" smtClean="0"/>
              <a:t>32</a:t>
            </a:fld>
            <a:endParaRPr lang="en-US" dirty="0"/>
          </a:p>
        </p:txBody>
      </p:sp>
    </p:spTree>
    <p:extLst>
      <p:ext uri="{BB962C8B-B14F-4D97-AF65-F5344CB8AC3E}">
        <p14:creationId xmlns:p14="http://schemas.microsoft.com/office/powerpoint/2010/main" val="2078785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DBD4B-5718-9640-976B-5DC09BB87D9B}" type="slidenum">
              <a:rPr lang="en-US" smtClean="0"/>
              <a:t>3</a:t>
            </a:fld>
            <a:endParaRPr lang="en-US" dirty="0"/>
          </a:p>
        </p:txBody>
      </p:sp>
    </p:spTree>
    <p:extLst>
      <p:ext uri="{BB962C8B-B14F-4D97-AF65-F5344CB8AC3E}">
        <p14:creationId xmlns:p14="http://schemas.microsoft.com/office/powerpoint/2010/main" val="2515032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5664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1835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0905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stimulate with higher frequencies, </a:t>
            </a:r>
            <a:r>
              <a:rPr lang="en-US" dirty="0" err="1"/>
              <a:t>inhibitiory</a:t>
            </a:r>
            <a:r>
              <a:rPr lang="en-US" dirty="0"/>
              <a:t> effect might contribute. Higher than 100 Hz, hyperpolarizing neurons. </a:t>
            </a:r>
          </a:p>
          <a:p>
            <a:endParaRPr lang="en-US" dirty="0"/>
          </a:p>
          <a:p>
            <a:r>
              <a:rPr lang="en-US" dirty="0"/>
              <a:t>Chet said they can tell difference between 50-100 Hz</a:t>
            </a:r>
          </a:p>
          <a:p>
            <a:endParaRPr lang="en-US" dirty="0"/>
          </a:p>
          <a:p>
            <a:r>
              <a:rPr lang="en-US" dirty="0"/>
              <a:t>David </a:t>
            </a:r>
            <a:r>
              <a:rPr lang="en-US" dirty="0" err="1"/>
              <a:t>bjanes</a:t>
            </a:r>
            <a:r>
              <a:rPr lang="en-US" dirty="0"/>
              <a:t> different breaks between trains. </a:t>
            </a:r>
            <a:r>
              <a:rPr lang="en-US" dirty="0" err="1"/>
              <a:t>O'doherty</a:t>
            </a:r>
            <a:r>
              <a:rPr lang="en-US" dirty="0"/>
              <a:t> 200 -400 </a:t>
            </a:r>
            <a:r>
              <a:rPr lang="en-US" dirty="0" err="1"/>
              <a:t>hz</a:t>
            </a:r>
            <a:r>
              <a:rPr lang="en-US" dirty="0"/>
              <a:t>, put breaks of start in stop in trains, cueing off of break </a:t>
            </a:r>
          </a:p>
          <a:p>
            <a:endParaRPr lang="en-US" dirty="0"/>
          </a:p>
          <a:p>
            <a:r>
              <a:rPr lang="en-US" dirty="0"/>
              <a:t>David </a:t>
            </a:r>
            <a:r>
              <a:rPr lang="en-US" dirty="0" err="1"/>
              <a:t>bjanes</a:t>
            </a:r>
            <a:r>
              <a:rPr lang="en-US" dirty="0"/>
              <a:t> - talk to him again </a:t>
            </a:r>
          </a:p>
          <a:p>
            <a:endParaRPr lang="en-US" dirty="0"/>
          </a:p>
          <a:p>
            <a:r>
              <a:rPr lang="en-US" dirty="0"/>
              <a:t>Raj - get animal data - </a:t>
            </a:r>
          </a:p>
          <a:p>
            <a:endParaRPr lang="en-US" dirty="0"/>
          </a:p>
          <a:p>
            <a:r>
              <a:rPr lang="en-US" dirty="0"/>
              <a:t>2011/2013 - </a:t>
            </a:r>
            <a:r>
              <a:rPr lang="en-US" dirty="0" err="1"/>
              <a:t>azadeh</a:t>
            </a:r>
            <a:r>
              <a:rPr lang="en-US" dirty="0"/>
              <a:t> - compare predictions to animal data </a:t>
            </a:r>
          </a:p>
        </p:txBody>
      </p:sp>
      <p:sp>
        <p:nvSpPr>
          <p:cNvPr id="4" name="Slide Number Placeholder 3"/>
          <p:cNvSpPr>
            <a:spLocks noGrp="1"/>
          </p:cNvSpPr>
          <p:nvPr>
            <p:ph type="sldNum" sz="quarter" idx="10"/>
          </p:nvPr>
        </p:nvSpPr>
        <p:spPr/>
        <p:txBody>
          <a:bodyPr/>
          <a:lstStyle/>
          <a:p>
            <a:fld id="{376DBD4B-5718-9640-976B-5DC09BB87D9B}" type="slidenum">
              <a:rPr lang="en-US" smtClean="0"/>
              <a:t>36</a:t>
            </a:fld>
            <a:endParaRPr lang="en-US" dirty="0"/>
          </a:p>
        </p:txBody>
      </p:sp>
    </p:spTree>
    <p:extLst>
      <p:ext uri="{BB962C8B-B14F-4D97-AF65-F5344CB8AC3E}">
        <p14:creationId xmlns:p14="http://schemas.microsoft.com/office/powerpoint/2010/main" val="718216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Contributions slide - what would my major contributions</a:t>
            </a:r>
          </a:p>
          <a:p>
            <a:r>
              <a:rPr lang="en-US" dirty="0"/>
              <a:t>what are collateral contributions - results to DBS, ECoG </a:t>
            </a:r>
          </a:p>
          <a:p>
            <a:endParaRPr lang="en-US" dirty="0"/>
          </a:p>
          <a:p>
            <a:r>
              <a:rPr lang="en-US" dirty="0"/>
              <a:t>Individual aims - break down what already has done, break timeline down for each aim, at different </a:t>
            </a:r>
          </a:p>
        </p:txBody>
      </p:sp>
      <p:sp>
        <p:nvSpPr>
          <p:cNvPr id="4" name="Slide Number Placeholder 3"/>
          <p:cNvSpPr>
            <a:spLocks noGrp="1"/>
          </p:cNvSpPr>
          <p:nvPr>
            <p:ph type="sldNum" sz="quarter" idx="10"/>
          </p:nvPr>
        </p:nvSpPr>
        <p:spPr/>
        <p:txBody>
          <a:bodyPr/>
          <a:lstStyle/>
          <a:p>
            <a:fld id="{376DBD4B-5718-9640-976B-5DC09BB87D9B}" type="slidenum">
              <a:rPr lang="en-US" smtClean="0"/>
              <a:t>58</a:t>
            </a:fld>
            <a:endParaRPr lang="en-US" dirty="0"/>
          </a:p>
        </p:txBody>
      </p:sp>
    </p:spTree>
    <p:extLst>
      <p:ext uri="{BB962C8B-B14F-4D97-AF65-F5344CB8AC3E}">
        <p14:creationId xmlns:p14="http://schemas.microsoft.com/office/powerpoint/2010/main" val="3806716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Contact Henrik </a:t>
            </a:r>
            <a:r>
              <a:rPr lang="en-US" dirty="0" err="1"/>
              <a:t>ehrsson</a:t>
            </a:r>
            <a:r>
              <a:rPr lang="en-US" dirty="0"/>
              <a:t> – email </a:t>
            </a:r>
            <a:r>
              <a:rPr lang="en-US" dirty="0" err="1"/>
              <a:t>Arvid</a:t>
            </a:r>
            <a:r>
              <a:rPr lang="en-US" dirty="0"/>
              <a:t> </a:t>
            </a:r>
          </a:p>
          <a:p>
            <a:endParaRPr lang="en-US" dirty="0"/>
          </a:p>
          <a:p>
            <a:r>
              <a:rPr lang="en-US" dirty="0"/>
              <a:t>Pneumatic would be better </a:t>
            </a:r>
          </a:p>
          <a:p>
            <a:endParaRPr lang="en-US" dirty="0"/>
          </a:p>
          <a:p>
            <a:r>
              <a:rPr lang="en-US"/>
              <a:t>Fill out this curve!!!!! </a:t>
            </a:r>
            <a:endParaRPr lang="en-US" dirty="0"/>
          </a:p>
        </p:txBody>
      </p:sp>
      <p:sp>
        <p:nvSpPr>
          <p:cNvPr id="4" name="Slide Number Placeholder 3"/>
          <p:cNvSpPr>
            <a:spLocks noGrp="1"/>
          </p:cNvSpPr>
          <p:nvPr>
            <p:ph type="sldNum" sz="quarter" idx="10"/>
          </p:nvPr>
        </p:nvSpPr>
        <p:spPr/>
        <p:txBody>
          <a:bodyPr/>
          <a:lstStyle/>
          <a:p>
            <a:fld id="{376DBD4B-5718-9640-976B-5DC09BB87D9B}" type="slidenum">
              <a:rPr lang="en-US" smtClean="0"/>
              <a:t>75</a:t>
            </a:fld>
            <a:endParaRPr lang="en-US" dirty="0"/>
          </a:p>
        </p:txBody>
      </p:sp>
    </p:spTree>
    <p:extLst>
      <p:ext uri="{BB962C8B-B14F-4D97-AF65-F5344CB8AC3E}">
        <p14:creationId xmlns:p14="http://schemas.microsoft.com/office/powerpoint/2010/main" val="2807689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ln/>
        </p:spPr>
        <p:txBody>
          <a:bodyPr/>
          <a:lstStyle/>
          <a:p>
            <a:r>
              <a:rPr lang="en-US" altLang="en-US" b="1" dirty="0">
                <a:latin typeface="Arial" panose="020B0604020202020204" pitchFamily="34" charset="0"/>
                <a:cs typeface="Arial" panose="020B0604020202020204" pitchFamily="34" charset="0"/>
              </a:rPr>
              <a:t>Figure 5. </a:t>
            </a:r>
            <a:r>
              <a:rPr lang="en-US" altLang="en-US" dirty="0">
                <a:latin typeface="Arial" panose="020B0604020202020204" pitchFamily="34" charset="0"/>
                <a:cs typeface="Arial" panose="020B0604020202020204" pitchFamily="34" charset="0"/>
              </a:rPr>
              <a:t>Brain areas activated by TOJ (red), random-dot motion (blue), and a listening task (green). (A) Lateral views. (B and C) Activations on 2 transverse planes at z = + 6 mm (B) and +42 mm (C). Activation maps are shown in red for the TOJ &gt; NJ contrast (the same conjunction analysis as in Fig. 4), in blue for the motion &gt; no motion contrast during the task involving moving random dots, and in green for the forward replay &gt; reverse replay contrast during the narrative listening task. All contrasts were thresholded at P = 0.05 (uncorrected). White represents commonly activated area in TOJ &gt; NJ overlapped with the area activated by the moving random dots. Note the overlap in the posterior regions of the bilateral middle temporal gyri (B), and in the bilateral dorsal premotor cortices and in the bilateral inferior parietal cortices (C). The x signs in (B) represent the standard locations of the human V5/MT (a: [−46, −66, 8] (Dukelow et al. 2001), b: [−46, −78, 6] (Kolster et al. 2010), c: [−55, −74, 4] (Orban et al. 2003), and d: [−46, −73, 3] (Watson et al. 1993) in the MNI coordinates). The yellow dots in (B) represent reported peak activations in response to biological motion stimuli (1: [−55, −21, 7], [61, −24, 6] (lip-reading, Calvert et al. 1997), 2: [−46, −71, 8], [47, −59, 9] (gaze, Wicker et al. 1998), 3: [−48, −55, 7], [54, −50, 3] (gaze, Puce et al. 1998), 4: [−50, −52, 4], [55, −50, 3] (mouth movement, Puce et al. 1998), 5: [−47, −57, 14], [55, −65, 5] (gaze, Hoffman and Haxby 2000), and 6: [51, −36, 5] (hand movement, Grezes et al. 1999). The x signs in (C) represent the same locations in the human VIP as in Figure 4.
</a:t>
            </a:r>
          </a:p>
        </p:txBody>
      </p:sp>
      <p:sp>
        <p:nvSpPr>
          <p:cNvPr id="1741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E8585769-9C55-4BFA-ABC5-A2C65F2788C6}" type="slidenum">
              <a:rPr lang="en-US" altLang="en-US" sz="1200"/>
              <a:pPr algn="r" eaLnBrk="1" hangingPunct="1"/>
              <a:t>78</a:t>
            </a:fld>
            <a:endParaRPr lang="en-US" altLang="en-US" sz="1200" dirty="0"/>
          </a:p>
        </p:txBody>
      </p:sp>
    </p:spTree>
    <p:extLst>
      <p:ext uri="{BB962C8B-B14F-4D97-AF65-F5344CB8AC3E}">
        <p14:creationId xmlns:p14="http://schemas.microsoft.com/office/powerpoint/2010/main" val="1637359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DBD4B-5718-9640-976B-5DC09BB87D9B}" type="slidenum">
              <a:rPr lang="en-US" smtClean="0"/>
              <a:t>4</a:t>
            </a:fld>
            <a:endParaRPr lang="en-US" dirty="0"/>
          </a:p>
        </p:txBody>
      </p:sp>
    </p:spTree>
    <p:extLst>
      <p:ext uri="{BB962C8B-B14F-4D97-AF65-F5344CB8AC3E}">
        <p14:creationId xmlns:p14="http://schemas.microsoft.com/office/powerpoint/2010/main" val="262501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DBD4B-5718-9640-976B-5DC09BB87D9B}" type="slidenum">
              <a:rPr lang="en-US" smtClean="0"/>
              <a:t>5</a:t>
            </a:fld>
            <a:endParaRPr lang="en-US" dirty="0"/>
          </a:p>
        </p:txBody>
      </p:sp>
    </p:spTree>
    <p:extLst>
      <p:ext uri="{BB962C8B-B14F-4D97-AF65-F5344CB8AC3E}">
        <p14:creationId xmlns:p14="http://schemas.microsoft.com/office/powerpoint/2010/main" val="392707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742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DBD4B-5718-9640-976B-5DC09BB87D9B}" type="slidenum">
              <a:rPr lang="en-US" smtClean="0"/>
              <a:t>9</a:t>
            </a:fld>
            <a:endParaRPr lang="en-US" dirty="0"/>
          </a:p>
        </p:txBody>
      </p:sp>
    </p:spTree>
    <p:extLst>
      <p:ext uri="{BB962C8B-B14F-4D97-AF65-F5344CB8AC3E}">
        <p14:creationId xmlns:p14="http://schemas.microsoft.com/office/powerpoint/2010/main" val="1610215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DBD4B-5718-9640-976B-5DC09BB87D9B}" type="slidenum">
              <a:rPr lang="en-US" smtClean="0"/>
              <a:t>10</a:t>
            </a:fld>
            <a:endParaRPr lang="en-US" dirty="0"/>
          </a:p>
        </p:txBody>
      </p:sp>
    </p:spTree>
    <p:extLst>
      <p:ext uri="{BB962C8B-B14F-4D97-AF65-F5344CB8AC3E}">
        <p14:creationId xmlns:p14="http://schemas.microsoft.com/office/powerpoint/2010/main" val="1239628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DBD4B-5718-9640-976B-5DC09BB87D9B}" type="slidenum">
              <a:rPr lang="en-US" smtClean="0"/>
              <a:t>11</a:t>
            </a:fld>
            <a:endParaRPr lang="en-US" dirty="0"/>
          </a:p>
        </p:txBody>
      </p:sp>
    </p:spTree>
    <p:extLst>
      <p:ext uri="{BB962C8B-B14F-4D97-AF65-F5344CB8AC3E}">
        <p14:creationId xmlns:p14="http://schemas.microsoft.com/office/powerpoint/2010/main" val="1154003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DBD4B-5718-9640-976B-5DC09BB87D9B}" type="slidenum">
              <a:rPr lang="en-US" smtClean="0"/>
              <a:t>17</a:t>
            </a:fld>
            <a:endParaRPr lang="en-US" dirty="0"/>
          </a:p>
        </p:txBody>
      </p:sp>
    </p:spTree>
    <p:extLst>
      <p:ext uri="{BB962C8B-B14F-4D97-AF65-F5344CB8AC3E}">
        <p14:creationId xmlns:p14="http://schemas.microsoft.com/office/powerpoint/2010/main" val="1223968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06D8B8-4610-4FF8-AF67-FA2E9A445C9F}" type="datetime1">
              <a:rPr lang="en-US" smtClean="0"/>
              <a:t>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85899" y="6356350"/>
            <a:ext cx="2057400" cy="365125"/>
          </a:xfrm>
        </p:spPr>
        <p:txBody>
          <a:bodyPr/>
          <a:lstStyle/>
          <a:p>
            <a:fld id="{6AA47257-7D4E-4911-A629-530F50ACB28F}" type="slidenum">
              <a:rPr lang="en-US" smtClean="0"/>
              <a:t>‹#›</a:t>
            </a:fld>
            <a:endParaRPr lang="en-US" dirty="0"/>
          </a:p>
        </p:txBody>
      </p:sp>
    </p:spTree>
    <p:extLst>
      <p:ext uri="{BB962C8B-B14F-4D97-AF65-F5344CB8AC3E}">
        <p14:creationId xmlns:p14="http://schemas.microsoft.com/office/powerpoint/2010/main" val="2183974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EA17C1-820D-4182-A166-72ABCCC0F873}" type="datetime1">
              <a:rPr lang="en-US" smtClean="0"/>
              <a:t>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AA47257-7D4E-4911-A629-530F50ACB28F}" type="slidenum">
              <a:rPr lang="en-US" smtClean="0"/>
              <a:t>‹#›</a:t>
            </a:fld>
            <a:endParaRPr lang="en-US" dirty="0"/>
          </a:p>
        </p:txBody>
      </p:sp>
    </p:spTree>
    <p:extLst>
      <p:ext uri="{BB962C8B-B14F-4D97-AF65-F5344CB8AC3E}">
        <p14:creationId xmlns:p14="http://schemas.microsoft.com/office/powerpoint/2010/main" val="421368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2F1B9F-01FE-4663-B382-85927A671683}" type="datetime1">
              <a:rPr lang="en-US" smtClean="0"/>
              <a:t>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AA47257-7D4E-4911-A629-530F50ACB28F}" type="slidenum">
              <a:rPr lang="en-US" smtClean="0"/>
              <a:t>‹#›</a:t>
            </a:fld>
            <a:endParaRPr lang="en-US" dirty="0"/>
          </a:p>
        </p:txBody>
      </p:sp>
    </p:spTree>
    <p:extLst>
      <p:ext uri="{BB962C8B-B14F-4D97-AF65-F5344CB8AC3E}">
        <p14:creationId xmlns:p14="http://schemas.microsoft.com/office/powerpoint/2010/main" val="832726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5" name="Shape 15"/>
          <p:cNvSpPr txBox="1">
            <a:spLocks noGrp="1"/>
          </p:cNvSpPr>
          <p:nvPr>
            <p:ph type="sldNum" idx="12"/>
          </p:nvPr>
        </p:nvSpPr>
        <p:spPr>
          <a:xfrm>
            <a:off x="8345137" y="591668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4874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19" name="Shape 1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8089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chemeClr val="tx1">
                  <a:lumMod val="65000"/>
                  <a:lumOff val="35000"/>
                </a:schemeClr>
              </a:buClr>
              <a:defRPr/>
            </a:lvl1pPr>
            <a:lvl2pPr>
              <a:buClr>
                <a:schemeClr val="tx1">
                  <a:lumMod val="65000"/>
                  <a:lumOff val="35000"/>
                </a:schemeClr>
              </a:buClr>
              <a:defRPr/>
            </a:lvl2pPr>
            <a:lvl3pPr>
              <a:buClr>
                <a:schemeClr val="tx1">
                  <a:lumMod val="65000"/>
                  <a:lumOff val="35000"/>
                </a:schemeClr>
              </a:buClr>
              <a:defRPr/>
            </a:lvl3pPr>
            <a:lvl4pPr>
              <a:buClr>
                <a:schemeClr val="tx1">
                  <a:lumMod val="65000"/>
                  <a:lumOff val="35000"/>
                </a:schemeClr>
              </a:buClr>
              <a:defRPr/>
            </a:lvl4pPr>
            <a:lvl5pPr>
              <a:buClr>
                <a:schemeClr val="tx1">
                  <a:lumMod val="65000"/>
                  <a:lumOff val="35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5B5C792-741E-4115-ACA4-FEE145374832}" type="datetime1">
              <a:rPr lang="en-US" smtClean="0"/>
              <a:t>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403936" y="6084095"/>
            <a:ext cx="2057400" cy="365125"/>
          </a:xfrm>
        </p:spPr>
        <p:txBody>
          <a:bodyPr/>
          <a:lstStyle/>
          <a:p>
            <a:fld id="{6AA47257-7D4E-4911-A629-530F50ACB28F}" type="slidenum">
              <a:rPr lang="en-US" smtClean="0"/>
              <a:t>‹#›</a:t>
            </a:fld>
            <a:endParaRPr lang="en-US" dirty="0"/>
          </a:p>
        </p:txBody>
      </p:sp>
    </p:spTree>
    <p:extLst>
      <p:ext uri="{BB962C8B-B14F-4D97-AF65-F5344CB8AC3E}">
        <p14:creationId xmlns:p14="http://schemas.microsoft.com/office/powerpoint/2010/main" val="480457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17E2F-4D51-4A5D-A255-E4D790CC9695}" type="datetime1">
              <a:rPr lang="en-US" smtClean="0"/>
              <a:t>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AA47257-7D4E-4911-A629-530F50ACB28F}" type="slidenum">
              <a:rPr lang="en-US" smtClean="0"/>
              <a:t>‹#›</a:t>
            </a:fld>
            <a:endParaRPr lang="en-US" dirty="0"/>
          </a:p>
        </p:txBody>
      </p:sp>
    </p:spTree>
    <p:extLst>
      <p:ext uri="{BB962C8B-B14F-4D97-AF65-F5344CB8AC3E}">
        <p14:creationId xmlns:p14="http://schemas.microsoft.com/office/powerpoint/2010/main" val="18223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B5879-59AB-49DC-BE13-91D133FB7D18}" type="datetime1">
              <a:rPr lang="en-US" smtClean="0"/>
              <a:t>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AA47257-7D4E-4911-A629-530F50ACB28F}" type="slidenum">
              <a:rPr lang="en-US" smtClean="0"/>
              <a:t>‹#›</a:t>
            </a:fld>
            <a:endParaRPr lang="en-US" dirty="0"/>
          </a:p>
        </p:txBody>
      </p:sp>
    </p:spTree>
    <p:extLst>
      <p:ext uri="{BB962C8B-B14F-4D97-AF65-F5344CB8AC3E}">
        <p14:creationId xmlns:p14="http://schemas.microsoft.com/office/powerpoint/2010/main" val="1238489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F2F5DD-5A3A-4012-B487-09AF951EFB3C}" type="datetime1">
              <a:rPr lang="en-US" smtClean="0"/>
              <a:t>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AA47257-7D4E-4911-A629-530F50ACB28F}" type="slidenum">
              <a:rPr lang="en-US" smtClean="0"/>
              <a:t>‹#›</a:t>
            </a:fld>
            <a:endParaRPr lang="en-US" dirty="0"/>
          </a:p>
        </p:txBody>
      </p:sp>
    </p:spTree>
    <p:extLst>
      <p:ext uri="{BB962C8B-B14F-4D97-AF65-F5344CB8AC3E}">
        <p14:creationId xmlns:p14="http://schemas.microsoft.com/office/powerpoint/2010/main" val="3921081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8FCDE-65DF-4A48-8038-E91A055E2544}" type="datetime1">
              <a:rPr lang="en-US" smtClean="0"/>
              <a:t>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AA47257-7D4E-4911-A629-530F50ACB28F}" type="slidenum">
              <a:rPr lang="en-US" smtClean="0"/>
              <a:t>‹#›</a:t>
            </a:fld>
            <a:endParaRPr lang="en-US" dirty="0"/>
          </a:p>
        </p:txBody>
      </p:sp>
    </p:spTree>
    <p:extLst>
      <p:ext uri="{BB962C8B-B14F-4D97-AF65-F5344CB8AC3E}">
        <p14:creationId xmlns:p14="http://schemas.microsoft.com/office/powerpoint/2010/main" val="3898986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906F1A-1EF8-469E-AD68-3F65114175AD}" type="datetime1">
              <a:rPr lang="en-US" smtClean="0"/>
              <a:t>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AA47257-7D4E-4911-A629-530F50ACB28F}" type="slidenum">
              <a:rPr lang="en-US" smtClean="0"/>
              <a:t>‹#›</a:t>
            </a:fld>
            <a:endParaRPr lang="en-US" dirty="0"/>
          </a:p>
        </p:txBody>
      </p:sp>
    </p:spTree>
    <p:extLst>
      <p:ext uri="{BB962C8B-B14F-4D97-AF65-F5344CB8AC3E}">
        <p14:creationId xmlns:p14="http://schemas.microsoft.com/office/powerpoint/2010/main" val="2643170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5394C3-13AC-4E95-9920-8AF6D7A826B6}" type="datetime1">
              <a:rPr lang="en-US" smtClean="0"/>
              <a:t>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AA47257-7D4E-4911-A629-530F50ACB28F}" type="slidenum">
              <a:rPr lang="en-US" smtClean="0"/>
              <a:t>‹#›</a:t>
            </a:fld>
            <a:endParaRPr lang="en-US" dirty="0"/>
          </a:p>
        </p:txBody>
      </p:sp>
    </p:spTree>
    <p:extLst>
      <p:ext uri="{BB962C8B-B14F-4D97-AF65-F5344CB8AC3E}">
        <p14:creationId xmlns:p14="http://schemas.microsoft.com/office/powerpoint/2010/main" val="847421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73CA7D-CF2C-4F21-902C-B03877BE4EFF}" type="datetime1">
              <a:rPr lang="en-US" smtClean="0"/>
              <a:t>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AA47257-7D4E-4911-A629-530F50ACB28F}" type="slidenum">
              <a:rPr lang="en-US" smtClean="0"/>
              <a:t>‹#›</a:t>
            </a:fld>
            <a:endParaRPr lang="en-US" dirty="0"/>
          </a:p>
        </p:txBody>
      </p:sp>
    </p:spTree>
    <p:extLst>
      <p:ext uri="{BB962C8B-B14F-4D97-AF65-F5344CB8AC3E}">
        <p14:creationId xmlns:p14="http://schemas.microsoft.com/office/powerpoint/2010/main" val="734501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4B8793-4EF7-4D23-8BAA-183E35D23346}" type="datetime1">
              <a:rPr lang="en-US" smtClean="0"/>
              <a:t>1/3/2019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7982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47257-7D4E-4911-A629-530F50ACB28F}" type="slidenum">
              <a:rPr lang="en-US" smtClean="0"/>
              <a:t>‹#›</a:t>
            </a:fld>
            <a:endParaRPr lang="en-US" dirty="0"/>
          </a:p>
        </p:txBody>
      </p:sp>
    </p:spTree>
    <p:extLst>
      <p:ext uri="{BB962C8B-B14F-4D97-AF65-F5344CB8AC3E}">
        <p14:creationId xmlns:p14="http://schemas.microsoft.com/office/powerpoint/2010/main" val="697014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eg"/></Relationships>
</file>

<file path=ppt/slides/_rels/slide10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 Id="rId9" Type="http://schemas.openxmlformats.org/officeDocument/2006/relationships/image" Target="../media/image85.jpeg"/></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5.png"/><Relationship Id="rId3" Type="http://schemas.openxmlformats.org/officeDocument/2006/relationships/image" Target="../media/image92.png"/><Relationship Id="rId7" Type="http://schemas.openxmlformats.org/officeDocument/2006/relationships/image" Target="../media/image96.jpeg"/><Relationship Id="rId12"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5.jpeg"/><Relationship Id="rId11" Type="http://schemas.openxmlformats.org/officeDocument/2006/relationships/image" Target="../media/image100.png"/><Relationship Id="rId5" Type="http://schemas.openxmlformats.org/officeDocument/2006/relationships/image" Target="../media/image94.jpeg"/><Relationship Id="rId10" Type="http://schemas.openxmlformats.org/officeDocument/2006/relationships/image" Target="../media/image99.jpeg"/><Relationship Id="rId4" Type="http://schemas.openxmlformats.org/officeDocument/2006/relationships/image" Target="../media/image93.jpeg"/><Relationship Id="rId9" Type="http://schemas.openxmlformats.org/officeDocument/2006/relationships/image" Target="../media/image98.png"/><Relationship Id="rId14" Type="http://schemas.openxmlformats.org/officeDocument/2006/relationships/image" Target="../media/image10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11.jpe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itsusync.com/different-types-of-brain-waves-delta-theta-alpha-beta-gamma" TargetMode="External"/><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8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6.png"/></Relationships>
</file>

<file path=ppt/slides/_rels/slide9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77A68-4D23-4A3A-BF95-E5521E5E0A1D}"/>
              </a:ext>
            </a:extLst>
          </p:cNvPr>
          <p:cNvSpPr>
            <a:spLocks noGrp="1"/>
          </p:cNvSpPr>
          <p:nvPr>
            <p:ph type="ctrTitle"/>
          </p:nvPr>
        </p:nvSpPr>
        <p:spPr>
          <a:xfrm>
            <a:off x="685800" y="1350966"/>
            <a:ext cx="7772400" cy="2387600"/>
          </a:xfrm>
        </p:spPr>
        <p:txBody>
          <a:bodyPr>
            <a:normAutofit fontScale="90000"/>
          </a:bodyPr>
          <a:lstStyle/>
          <a:p>
            <a:r>
              <a:rPr lang="en-US" dirty="0"/>
              <a:t>Engineering electrical stimulation of the human brain </a:t>
            </a:r>
          </a:p>
        </p:txBody>
      </p:sp>
      <p:sp>
        <p:nvSpPr>
          <p:cNvPr id="3" name="Subtitle 2">
            <a:extLst>
              <a:ext uri="{FF2B5EF4-FFF2-40B4-BE49-F238E27FC236}">
                <a16:creationId xmlns:a16="http://schemas.microsoft.com/office/drawing/2014/main" id="{2E740BBF-10A5-43E2-8906-93CED6935B08}"/>
              </a:ext>
            </a:extLst>
          </p:cNvPr>
          <p:cNvSpPr>
            <a:spLocks noGrp="1"/>
          </p:cNvSpPr>
          <p:nvPr>
            <p:ph type="subTitle" idx="1"/>
          </p:nvPr>
        </p:nvSpPr>
        <p:spPr>
          <a:xfrm>
            <a:off x="1143000" y="3830641"/>
            <a:ext cx="6858000" cy="1655762"/>
          </a:xfrm>
        </p:spPr>
        <p:txBody>
          <a:bodyPr>
            <a:normAutofit lnSpcReduction="10000"/>
          </a:bodyPr>
          <a:lstStyle/>
          <a:p>
            <a:r>
              <a:rPr lang="en-US" dirty="0">
                <a:ea typeface="Roboto Condensed" panose="02000000000000000000" pitchFamily="2" charset="0"/>
                <a:cs typeface="Roboto Condensed" panose="02000000000000000000" pitchFamily="2" charset="0"/>
              </a:rPr>
              <a:t>David Caldwell</a:t>
            </a:r>
          </a:p>
          <a:p>
            <a:r>
              <a:rPr lang="en-US" dirty="0">
                <a:ea typeface="Roboto Condensed" panose="02000000000000000000" pitchFamily="2" charset="0"/>
                <a:cs typeface="Roboto Condensed" panose="02000000000000000000" pitchFamily="2" charset="0"/>
              </a:rPr>
              <a:t>Thesis Defense - Bioengineering</a:t>
            </a:r>
          </a:p>
          <a:p>
            <a:r>
              <a:rPr lang="en-US" dirty="0" err="1">
                <a:ea typeface="Roboto Condensed" panose="02000000000000000000" pitchFamily="2" charset="0"/>
                <a:cs typeface="Roboto Condensed" panose="02000000000000000000" pitchFamily="2" charset="0"/>
              </a:rPr>
              <a:t>Ojemann</a:t>
            </a:r>
            <a:r>
              <a:rPr lang="en-US" dirty="0">
                <a:ea typeface="Roboto Condensed" panose="02000000000000000000" pitchFamily="2" charset="0"/>
                <a:cs typeface="Roboto Condensed" panose="02000000000000000000" pitchFamily="2" charset="0"/>
              </a:rPr>
              <a:t> and Rao Laboratories  </a:t>
            </a:r>
          </a:p>
          <a:p>
            <a:r>
              <a:rPr lang="en-US" dirty="0">
                <a:ea typeface="Roboto Condensed" panose="02000000000000000000" pitchFamily="2" charset="0"/>
                <a:cs typeface="Roboto Condensed" panose="02000000000000000000" pitchFamily="2" charset="0"/>
              </a:rPr>
              <a:t>5.15.2019</a:t>
            </a:r>
          </a:p>
        </p:txBody>
      </p:sp>
      <p:pic>
        <p:nvPicPr>
          <p:cNvPr id="4" name="Picture 3">
            <a:extLst>
              <a:ext uri="{FF2B5EF4-FFF2-40B4-BE49-F238E27FC236}">
                <a16:creationId xmlns:a16="http://schemas.microsoft.com/office/drawing/2014/main" id="{BBE8087C-E533-434A-B8EA-1B6B98E89D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0" y="6364786"/>
            <a:ext cx="1054570" cy="418583"/>
          </a:xfrm>
          <a:prstGeom prst="rect">
            <a:avLst/>
          </a:prstGeom>
        </p:spPr>
      </p:pic>
      <p:pic>
        <p:nvPicPr>
          <p:cNvPr id="5" name="Picture 4">
            <a:extLst>
              <a:ext uri="{FF2B5EF4-FFF2-40B4-BE49-F238E27FC236}">
                <a16:creationId xmlns:a16="http://schemas.microsoft.com/office/drawing/2014/main" id="{64F815BF-8F3A-46B2-B2A4-3585C07393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396" y="194829"/>
            <a:ext cx="1046923" cy="706897"/>
          </a:xfrm>
          <a:prstGeom prst="rect">
            <a:avLst/>
          </a:prstGeom>
        </p:spPr>
      </p:pic>
      <p:pic>
        <p:nvPicPr>
          <p:cNvPr id="6" name="Picture 5">
            <a:extLst>
              <a:ext uri="{FF2B5EF4-FFF2-40B4-BE49-F238E27FC236}">
                <a16:creationId xmlns:a16="http://schemas.microsoft.com/office/drawing/2014/main" id="{53910AC0-7270-4720-9438-DE87AA6665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3159" y="5928182"/>
            <a:ext cx="813422" cy="723042"/>
          </a:xfrm>
          <a:prstGeom prst="rect">
            <a:avLst/>
          </a:prstGeom>
        </p:spPr>
      </p:pic>
      <p:pic>
        <p:nvPicPr>
          <p:cNvPr id="7" name="Picture 6">
            <a:extLst>
              <a:ext uri="{FF2B5EF4-FFF2-40B4-BE49-F238E27FC236}">
                <a16:creationId xmlns:a16="http://schemas.microsoft.com/office/drawing/2014/main" id="{75CB94CA-B72F-4DB7-8226-E5A0C9EA6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1669" y="245942"/>
            <a:ext cx="1554935" cy="206039"/>
          </a:xfrm>
          <a:prstGeom prst="rect">
            <a:avLst/>
          </a:prstGeom>
        </p:spPr>
      </p:pic>
      <p:pic>
        <p:nvPicPr>
          <p:cNvPr id="8" name="Picture 7">
            <a:extLst>
              <a:ext uri="{FF2B5EF4-FFF2-40B4-BE49-F238E27FC236}">
                <a16:creationId xmlns:a16="http://schemas.microsoft.com/office/drawing/2014/main" id="{AC09BF73-4318-4018-ABBC-B2D55CE0A8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000" y="6044871"/>
            <a:ext cx="976715" cy="325572"/>
          </a:xfrm>
          <a:prstGeom prst="rect">
            <a:avLst/>
          </a:prstGeom>
        </p:spPr>
      </p:pic>
      <p:pic>
        <p:nvPicPr>
          <p:cNvPr id="9" name="Picture 8">
            <a:extLst>
              <a:ext uri="{FF2B5EF4-FFF2-40B4-BE49-F238E27FC236}">
                <a16:creationId xmlns:a16="http://schemas.microsoft.com/office/drawing/2014/main" id="{45C03EB3-C4E7-40F1-8288-BAD4A440E9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1" y="5928182"/>
            <a:ext cx="1177754" cy="785170"/>
          </a:xfrm>
          <a:prstGeom prst="rect">
            <a:avLst/>
          </a:prstGeom>
        </p:spPr>
      </p:pic>
      <p:pic>
        <p:nvPicPr>
          <p:cNvPr id="11" name="Picture 10">
            <a:extLst>
              <a:ext uri="{FF2B5EF4-FFF2-40B4-BE49-F238E27FC236}">
                <a16:creationId xmlns:a16="http://schemas.microsoft.com/office/drawing/2014/main" id="{A283BBE2-4C6D-4199-94F7-DEDE4492E305}"/>
              </a:ext>
            </a:extLst>
          </p:cNvPr>
          <p:cNvPicPr>
            <a:picLocks noChangeAspect="1"/>
          </p:cNvPicPr>
          <p:nvPr/>
        </p:nvPicPr>
        <p:blipFill rotWithShape="1">
          <a:blip r:embed="rId8">
            <a:extLst>
              <a:ext uri="{28A0092B-C50C-407E-A947-70E740481C1C}">
                <a14:useLocalDpi xmlns:a14="http://schemas.microsoft.com/office/drawing/2010/main" val="0"/>
              </a:ext>
            </a:extLst>
          </a:blip>
          <a:srcRect r="33357"/>
          <a:stretch/>
        </p:blipFill>
        <p:spPr>
          <a:xfrm>
            <a:off x="5327586" y="6044871"/>
            <a:ext cx="2741148" cy="639831"/>
          </a:xfrm>
          <a:prstGeom prst="rect">
            <a:avLst/>
          </a:prstGeom>
        </p:spPr>
      </p:pic>
    </p:spTree>
    <p:extLst>
      <p:ext uri="{BB962C8B-B14F-4D97-AF65-F5344CB8AC3E}">
        <p14:creationId xmlns:p14="http://schemas.microsoft.com/office/powerpoint/2010/main" val="3228383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94" y="-78643"/>
            <a:ext cx="9075906" cy="1325563"/>
          </a:xfrm>
        </p:spPr>
        <p:txBody>
          <a:bodyPr>
            <a:normAutofit/>
          </a:bodyPr>
          <a:lstStyle/>
          <a:p>
            <a:pPr algn="ctr"/>
            <a:r>
              <a:rPr lang="en-US" sz="4000" dirty="0"/>
              <a:t>Sensory processing, artificial feedback, and links to motor cortex</a:t>
            </a:r>
            <a:endParaRPr lang="en-US" sz="4000" dirty="0">
              <a:ea typeface="Roboto Condensed" panose="02000000000000000000" pitchFamily="2" charset="0"/>
              <a:cs typeface="Roboto Condensed" panose="02000000000000000000" pitchFamily="2" charset="0"/>
            </a:endParaRPr>
          </a:p>
        </p:txBody>
      </p:sp>
      <p:sp>
        <p:nvSpPr>
          <p:cNvPr id="5" name="Slide Number Placeholder 4"/>
          <p:cNvSpPr>
            <a:spLocks noGrp="1"/>
          </p:cNvSpPr>
          <p:nvPr>
            <p:ph type="sldNum" sz="quarter" idx="12"/>
          </p:nvPr>
        </p:nvSpPr>
        <p:spPr/>
        <p:txBody>
          <a:bodyPr/>
          <a:lstStyle/>
          <a:p>
            <a:fld id="{6AA47257-7D4E-4911-A629-530F50ACB28F}" type="slidenum">
              <a:rPr lang="en-US" smtClean="0"/>
              <a:t>10</a:t>
            </a:fld>
            <a:endParaRPr lang="en-US" dirty="0"/>
          </a:p>
        </p:txBody>
      </p:sp>
      <p:sp>
        <p:nvSpPr>
          <p:cNvPr id="8" name="TextBox 7">
            <a:extLst>
              <a:ext uri="{FF2B5EF4-FFF2-40B4-BE49-F238E27FC236}">
                <a16:creationId xmlns:a16="http://schemas.microsoft.com/office/drawing/2014/main" id="{47FE44F0-68C5-9F4F-A640-34881E581497}"/>
              </a:ext>
            </a:extLst>
          </p:cNvPr>
          <p:cNvSpPr txBox="1"/>
          <p:nvPr/>
        </p:nvSpPr>
        <p:spPr>
          <a:xfrm>
            <a:off x="504002" y="5808343"/>
            <a:ext cx="3067132" cy="646331"/>
          </a:xfrm>
          <a:prstGeom prst="rect">
            <a:avLst/>
          </a:prstGeom>
          <a:noFill/>
        </p:spPr>
        <p:txBody>
          <a:bodyPr wrap="square" rtlCol="0">
            <a:spAutoFit/>
          </a:bodyPr>
          <a:lstStyle/>
          <a:p>
            <a:r>
              <a:rPr lang="en-US" dirty="0"/>
              <a:t>Ackerley R, et al, 2015 </a:t>
            </a:r>
          </a:p>
          <a:p>
            <a:r>
              <a:rPr lang="en-US" dirty="0"/>
              <a:t>Bolognini N, et al, 2016</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1652" y="1709576"/>
            <a:ext cx="3324567" cy="383843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800" y="1709576"/>
            <a:ext cx="3168100" cy="3690484"/>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b="36846"/>
          <a:stretch/>
        </p:blipFill>
        <p:spPr>
          <a:xfrm>
            <a:off x="1282658" y="1574276"/>
            <a:ext cx="6329236" cy="4136091"/>
          </a:xfrm>
          <a:prstGeom prst="rect">
            <a:avLst/>
          </a:prstGeom>
        </p:spPr>
      </p:pic>
      <p:sp>
        <p:nvSpPr>
          <p:cNvPr id="3" name="Rectangle 2">
            <a:extLst>
              <a:ext uri="{FF2B5EF4-FFF2-40B4-BE49-F238E27FC236}">
                <a16:creationId xmlns:a16="http://schemas.microsoft.com/office/drawing/2014/main" id="{E227DF18-EB98-8F48-A9D8-3CE80E9EEC51}"/>
              </a:ext>
            </a:extLst>
          </p:cNvPr>
          <p:cNvSpPr/>
          <p:nvPr/>
        </p:nvSpPr>
        <p:spPr>
          <a:xfrm>
            <a:off x="1386401" y="1174166"/>
            <a:ext cx="1783133" cy="400110"/>
          </a:xfrm>
          <a:prstGeom prst="rect">
            <a:avLst/>
          </a:prstGeom>
        </p:spPr>
        <p:txBody>
          <a:bodyPr wrap="square">
            <a:spAutoFit/>
          </a:bodyPr>
          <a:lstStyle/>
          <a:p>
            <a:pPr>
              <a:buClr>
                <a:schemeClr val="tx1">
                  <a:lumMod val="65000"/>
                  <a:lumOff val="35000"/>
                </a:schemeClr>
              </a:buClr>
            </a:pPr>
            <a:r>
              <a:rPr lang="en-US" sz="2000" dirty="0">
                <a:ea typeface="Roboto Condensed" panose="02000000000000000000" pitchFamily="2" charset="0"/>
                <a:cs typeface="Roboto Condensed" panose="02000000000000000000" pitchFamily="2" charset="0"/>
              </a:rPr>
              <a:t>Natural Touch</a:t>
            </a:r>
            <a:endParaRPr lang="en-US" sz="1100" dirty="0"/>
          </a:p>
        </p:txBody>
      </p:sp>
      <p:sp>
        <p:nvSpPr>
          <p:cNvPr id="9" name="Rectangle 8">
            <a:extLst>
              <a:ext uri="{FF2B5EF4-FFF2-40B4-BE49-F238E27FC236}">
                <a16:creationId xmlns:a16="http://schemas.microsoft.com/office/drawing/2014/main" id="{B065D583-F349-FE46-A32C-08BBB0C89129}"/>
              </a:ext>
            </a:extLst>
          </p:cNvPr>
          <p:cNvSpPr/>
          <p:nvPr/>
        </p:nvSpPr>
        <p:spPr>
          <a:xfrm>
            <a:off x="5482835" y="1174166"/>
            <a:ext cx="2451802" cy="400110"/>
          </a:xfrm>
          <a:prstGeom prst="rect">
            <a:avLst/>
          </a:prstGeom>
        </p:spPr>
        <p:txBody>
          <a:bodyPr wrap="square">
            <a:spAutoFit/>
          </a:bodyPr>
          <a:lstStyle/>
          <a:p>
            <a:pPr>
              <a:buClr>
                <a:schemeClr val="tx1">
                  <a:lumMod val="65000"/>
                  <a:lumOff val="35000"/>
                </a:schemeClr>
              </a:buClr>
            </a:pPr>
            <a:r>
              <a:rPr lang="en-US" sz="2000" dirty="0">
                <a:ea typeface="Roboto Condensed" panose="02000000000000000000" pitchFamily="2" charset="0"/>
              </a:rPr>
              <a:t>Electric stimulation</a:t>
            </a:r>
            <a:endParaRPr lang="en-US" sz="1100" dirty="0"/>
          </a:p>
        </p:txBody>
      </p:sp>
      <p:sp>
        <p:nvSpPr>
          <p:cNvPr id="13" name="Rectangle 12">
            <a:extLst>
              <a:ext uri="{FF2B5EF4-FFF2-40B4-BE49-F238E27FC236}">
                <a16:creationId xmlns:a16="http://schemas.microsoft.com/office/drawing/2014/main" id="{EA4F8A2C-5D07-8B4A-8AA7-42CDB06A5AA8}"/>
              </a:ext>
            </a:extLst>
          </p:cNvPr>
          <p:cNvSpPr/>
          <p:nvPr/>
        </p:nvSpPr>
        <p:spPr>
          <a:xfrm>
            <a:off x="2728350" y="1161359"/>
            <a:ext cx="4394001" cy="400110"/>
          </a:xfrm>
          <a:prstGeom prst="rect">
            <a:avLst/>
          </a:prstGeom>
        </p:spPr>
        <p:txBody>
          <a:bodyPr wrap="square">
            <a:spAutoFit/>
          </a:bodyPr>
          <a:lstStyle/>
          <a:p>
            <a:pPr>
              <a:buClr>
                <a:schemeClr val="tx1">
                  <a:lumMod val="65000"/>
                  <a:lumOff val="35000"/>
                </a:schemeClr>
              </a:buClr>
            </a:pPr>
            <a:r>
              <a:rPr lang="en-US" sz="2000" dirty="0">
                <a:ea typeface="Roboto Condensed" panose="02000000000000000000" pitchFamily="2" charset="0"/>
              </a:rPr>
              <a:t>Interplay between motor and sensory</a:t>
            </a:r>
            <a:endParaRPr lang="en-US" sz="1100" dirty="0"/>
          </a:p>
        </p:txBody>
      </p:sp>
    </p:spTree>
    <p:extLst>
      <p:ext uri="{BB962C8B-B14F-4D97-AF65-F5344CB8AC3E}">
        <p14:creationId xmlns:p14="http://schemas.microsoft.com/office/powerpoint/2010/main" val="217555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p:bldP spid="9" grpId="1"/>
      <p:bldP spid="1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32662"/>
            <a:ext cx="7886700" cy="1325563"/>
          </a:xfrm>
        </p:spPr>
        <p:txBody>
          <a:bodyPr/>
          <a:lstStyle/>
          <a:p>
            <a:pPr algn="ctr"/>
            <a:r>
              <a:rPr lang="en-US" dirty="0">
                <a:latin typeface="Roboto Condensed" panose="02000000000000000000" pitchFamily="2" charset="0"/>
                <a:ea typeface="Roboto Condensed" panose="02000000000000000000" pitchFamily="2" charset="0"/>
                <a:cs typeface="Roboto Condensed" panose="02000000000000000000" pitchFamily="2" charset="0"/>
              </a:rPr>
              <a:t>Physiology of Cortico-Cortical Evoked Potentials </a:t>
            </a:r>
          </a:p>
        </p:txBody>
      </p:sp>
      <p:pic>
        <p:nvPicPr>
          <p:cNvPr id="5" name="Picture 4"/>
          <p:cNvPicPr>
            <a:picLocks noChangeAspect="1"/>
          </p:cNvPicPr>
          <p:nvPr/>
        </p:nvPicPr>
        <p:blipFill>
          <a:blip r:embed="rId2"/>
          <a:stretch>
            <a:fillRect/>
          </a:stretch>
        </p:blipFill>
        <p:spPr>
          <a:xfrm>
            <a:off x="352136" y="1318664"/>
            <a:ext cx="8439727" cy="4944168"/>
          </a:xfrm>
          <a:prstGeom prst="rect">
            <a:avLst/>
          </a:prstGeom>
        </p:spPr>
      </p:pic>
      <p:sp>
        <p:nvSpPr>
          <p:cNvPr id="6" name="TextBox 5"/>
          <p:cNvSpPr txBox="1"/>
          <p:nvPr/>
        </p:nvSpPr>
        <p:spPr>
          <a:xfrm>
            <a:off x="64655" y="6262832"/>
            <a:ext cx="9264071" cy="523220"/>
          </a:xfrm>
          <a:prstGeom prst="rect">
            <a:avLst/>
          </a:prstGeom>
          <a:noFill/>
        </p:spPr>
        <p:txBody>
          <a:bodyPr wrap="square" rtlCol="0">
            <a:spAutoFit/>
          </a:bodyPr>
          <a:lstStyle/>
          <a:p>
            <a:r>
              <a:rPr lang="en-US" sz="1400" dirty="0">
                <a:latin typeface="Roboto Condensed" panose="02000000000000000000" pitchFamily="2" charset="0"/>
                <a:ea typeface="Roboto Condensed" panose="02000000000000000000" pitchFamily="2" charset="0"/>
                <a:cs typeface="Roboto Condensed" panose="02000000000000000000" pitchFamily="2" charset="0"/>
              </a:rPr>
              <a:t>Keller CJ, Honey CJ, Mégevand P, Entz L, Ulbert I, Mehta AD. Mapping human brain networks with cortico-cortical evoked potentials. </a:t>
            </a:r>
            <a:r>
              <a:rPr lang="en-US" sz="1400" i="1" dirty="0">
                <a:latin typeface="Roboto Condensed" panose="02000000000000000000" pitchFamily="2" charset="0"/>
                <a:ea typeface="Roboto Condensed" panose="02000000000000000000" pitchFamily="2" charset="0"/>
                <a:cs typeface="Roboto Condensed" panose="02000000000000000000" pitchFamily="2" charset="0"/>
              </a:rPr>
              <a:t>Philos Trans R Soc Lond B Biol Sci</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2014;369(1653). doi:10.1098/rstb.2013.0528.</a:t>
            </a:r>
          </a:p>
        </p:txBody>
      </p:sp>
      <p:sp>
        <p:nvSpPr>
          <p:cNvPr id="3" name="Slide Number Placeholder 2"/>
          <p:cNvSpPr>
            <a:spLocks noGrp="1"/>
          </p:cNvSpPr>
          <p:nvPr>
            <p:ph type="sldNum" sz="quarter" idx="12"/>
          </p:nvPr>
        </p:nvSpPr>
        <p:spPr/>
        <p:txBody>
          <a:bodyPr/>
          <a:lstStyle/>
          <a:p>
            <a:fld id="{6AA47257-7D4E-4911-A629-530F50ACB28F}" type="slidenum">
              <a:rPr lang="en-US" smtClean="0"/>
              <a:t>100</a:t>
            </a:fld>
            <a:endParaRPr lang="en-US" dirty="0"/>
          </a:p>
        </p:txBody>
      </p:sp>
    </p:spTree>
    <p:extLst>
      <p:ext uri="{BB962C8B-B14F-4D97-AF65-F5344CB8AC3E}">
        <p14:creationId xmlns:p14="http://schemas.microsoft.com/office/powerpoint/2010/main" val="570992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823" y="-78643"/>
            <a:ext cx="7886700" cy="1325563"/>
          </a:xfrm>
        </p:spPr>
        <p:txBody>
          <a:bodyPr/>
          <a:lstStyle/>
          <a:p>
            <a:pPr algn="ctr"/>
            <a:r>
              <a:rPr lang="en-US" dirty="0">
                <a:ea typeface="Roboto Condensed" panose="02000000000000000000" pitchFamily="2" charset="0"/>
                <a:cs typeface="Roboto Condensed" panose="02000000000000000000" pitchFamily="2" charset="0"/>
              </a:rPr>
              <a:t>Neural effects of DCS </a:t>
            </a:r>
          </a:p>
        </p:txBody>
      </p:sp>
      <p:sp>
        <p:nvSpPr>
          <p:cNvPr id="5" name="Slide Number Placeholder 4"/>
          <p:cNvSpPr>
            <a:spLocks noGrp="1"/>
          </p:cNvSpPr>
          <p:nvPr>
            <p:ph type="sldNum" sz="quarter" idx="12"/>
          </p:nvPr>
        </p:nvSpPr>
        <p:spPr/>
        <p:txBody>
          <a:bodyPr/>
          <a:lstStyle/>
          <a:p>
            <a:fld id="{6AA47257-7D4E-4911-A629-530F50ACB28F}" type="slidenum">
              <a:rPr lang="en-US" smtClean="0"/>
              <a:t>11</a:t>
            </a:fld>
            <a:endParaRPr lang="en-US" dirty="0"/>
          </a:p>
        </p:txBody>
      </p:sp>
      <p:sp>
        <p:nvSpPr>
          <p:cNvPr id="9" name="TextBox 8">
            <a:extLst>
              <a:ext uri="{FF2B5EF4-FFF2-40B4-BE49-F238E27FC236}">
                <a16:creationId xmlns:a16="http://schemas.microsoft.com/office/drawing/2014/main" id="{C026EED3-9EA6-A947-BFC2-9E3E2E9074BA}"/>
              </a:ext>
            </a:extLst>
          </p:cNvPr>
          <p:cNvSpPr txBox="1"/>
          <p:nvPr/>
        </p:nvSpPr>
        <p:spPr>
          <a:xfrm>
            <a:off x="506530" y="5804198"/>
            <a:ext cx="2493818" cy="523220"/>
          </a:xfrm>
          <a:prstGeom prst="rect">
            <a:avLst/>
          </a:prstGeom>
          <a:noFill/>
        </p:spPr>
        <p:txBody>
          <a:bodyPr wrap="square" rtlCol="0">
            <a:spAutoFit/>
          </a:bodyPr>
          <a:lstStyle/>
          <a:p>
            <a:r>
              <a:rPr lang="en-US" sz="1400" dirty="0"/>
              <a:t>Borchers S, et al, 2012</a:t>
            </a:r>
          </a:p>
          <a:p>
            <a:r>
              <a:rPr lang="en-US" sz="1400" dirty="0"/>
              <a:t>Vincent M, et al, 2016</a:t>
            </a:r>
          </a:p>
        </p:txBody>
      </p:sp>
      <p:sp>
        <p:nvSpPr>
          <p:cNvPr id="3" name="Content Placeholder 2"/>
          <p:cNvSpPr>
            <a:spLocks noGrp="1"/>
          </p:cNvSpPr>
          <p:nvPr>
            <p:ph idx="1"/>
          </p:nvPr>
        </p:nvSpPr>
        <p:spPr>
          <a:xfrm>
            <a:off x="234951" y="1390406"/>
            <a:ext cx="3636406" cy="4351338"/>
          </a:xfrm>
        </p:spPr>
        <p:txBody>
          <a:bodyPr>
            <a:noAutofit/>
          </a:bodyPr>
          <a:lstStyle/>
          <a:p>
            <a:pPr>
              <a:lnSpc>
                <a:spcPct val="100000"/>
              </a:lnSpc>
              <a:buClr>
                <a:schemeClr val="tx1">
                  <a:lumMod val="65000"/>
                  <a:lumOff val="35000"/>
                </a:schemeClr>
              </a:buClr>
            </a:pPr>
            <a:r>
              <a:rPr lang="en-US" sz="2600" dirty="0">
                <a:ea typeface="Roboto Condensed" panose="02000000000000000000" pitchFamily="2" charset="0"/>
                <a:cs typeface="Roboto Condensed" panose="02000000000000000000" pitchFamily="2" charset="0"/>
              </a:rPr>
              <a:t>Complicated physiology</a:t>
            </a:r>
          </a:p>
          <a:p>
            <a:pPr lvl="1">
              <a:lnSpc>
                <a:spcPct val="100000"/>
              </a:lnSpc>
              <a:buClr>
                <a:schemeClr val="tx1">
                  <a:lumMod val="65000"/>
                  <a:lumOff val="35000"/>
                </a:schemeClr>
              </a:buClr>
            </a:pPr>
            <a:r>
              <a:rPr lang="en-US" sz="2200" dirty="0">
                <a:ea typeface="Roboto Condensed" panose="02000000000000000000" pitchFamily="2" charset="0"/>
                <a:cs typeface="Roboto Condensed" panose="02000000000000000000" pitchFamily="2" charset="0"/>
              </a:rPr>
              <a:t>Large axons stimulated first</a:t>
            </a:r>
          </a:p>
          <a:p>
            <a:pPr lvl="1">
              <a:lnSpc>
                <a:spcPct val="100000"/>
              </a:lnSpc>
              <a:buClr>
                <a:schemeClr val="tx1">
                  <a:lumMod val="65000"/>
                  <a:lumOff val="35000"/>
                </a:schemeClr>
              </a:buClr>
            </a:pPr>
            <a:r>
              <a:rPr lang="en-US" sz="2200" dirty="0">
                <a:ea typeface="Roboto Condensed" panose="02000000000000000000" pitchFamily="2" charset="0"/>
                <a:cs typeface="Roboto Condensed" panose="02000000000000000000" pitchFamily="2" charset="0"/>
              </a:rPr>
              <a:t>Axons preferentially over cell bodies</a:t>
            </a:r>
          </a:p>
          <a:p>
            <a:pPr lvl="1">
              <a:lnSpc>
                <a:spcPct val="100000"/>
              </a:lnSpc>
              <a:buClr>
                <a:schemeClr val="tx1">
                  <a:lumMod val="65000"/>
                  <a:lumOff val="35000"/>
                </a:schemeClr>
              </a:buClr>
            </a:pPr>
            <a:r>
              <a:rPr lang="en-US" sz="2200" dirty="0">
                <a:ea typeface="Roboto Condensed" panose="02000000000000000000" pitchFamily="2" charset="0"/>
                <a:cs typeface="Roboto Condensed" panose="02000000000000000000" pitchFamily="2" charset="0"/>
              </a:rPr>
              <a:t>Sometimes excitatory, sometimes inhibitory  </a:t>
            </a:r>
          </a:p>
          <a:p>
            <a:pPr>
              <a:lnSpc>
                <a:spcPct val="100000"/>
              </a:lnSpc>
            </a:pPr>
            <a:r>
              <a:rPr lang="en-US" sz="2600" b="1" dirty="0">
                <a:ea typeface="Roboto Condensed" panose="02000000000000000000" pitchFamily="2" charset="0"/>
                <a:cs typeface="Roboto Condensed" panose="02000000000000000000" pitchFamily="2" charset="0"/>
              </a:rPr>
              <a:t>Allows for direct interface with brain</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39497" b="9366"/>
          <a:stretch/>
        </p:blipFill>
        <p:spPr>
          <a:xfrm>
            <a:off x="3849093" y="1803400"/>
            <a:ext cx="5297817" cy="3938344"/>
          </a:xfrm>
          <a:prstGeom prst="rect">
            <a:avLst/>
          </a:prstGeom>
        </p:spPr>
      </p:pic>
    </p:spTree>
    <p:extLst>
      <p:ext uri="{BB962C8B-B14F-4D97-AF65-F5344CB8AC3E}">
        <p14:creationId xmlns:p14="http://schemas.microsoft.com/office/powerpoint/2010/main" val="145579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 y="0"/>
            <a:ext cx="8591550" cy="3169764"/>
          </a:xfrm>
        </p:spPr>
        <p:txBody>
          <a:bodyPr>
            <a:noAutofit/>
          </a:bodyPr>
          <a:lstStyle/>
          <a:p>
            <a:pPr algn="ctr"/>
            <a:r>
              <a:rPr lang="en-US" altLang="en-US" sz="3200" dirty="0">
                <a:ea typeface="Roboto Condensed" panose="02000000000000000000" pitchFamily="2" charset="0"/>
                <a:cs typeface="Roboto Condensed" panose="02000000000000000000" pitchFamily="2" charset="0"/>
              </a:rPr>
              <a:t>Aim 1.1: </a:t>
            </a:r>
            <a:r>
              <a:rPr lang="en-US" sz="3200" dirty="0"/>
              <a:t>Creation of interpretable, analytic models</a:t>
            </a:r>
            <a:br>
              <a:rPr lang="en-US" sz="3200" dirty="0"/>
            </a:br>
            <a:r>
              <a:rPr lang="en-US" sz="3200" dirty="0"/>
              <a:t>that explain the resistivities of various cortical</a:t>
            </a:r>
            <a:br>
              <a:rPr lang="en-US" sz="3200" dirty="0"/>
            </a:br>
            <a:r>
              <a:rPr lang="en-US" sz="3200" dirty="0"/>
              <a:t>layers</a:t>
            </a:r>
            <a:br>
              <a:rPr lang="en-US" sz="2800" dirty="0"/>
            </a:br>
            <a:br>
              <a:rPr lang="en-US" sz="2800" dirty="0"/>
            </a:br>
            <a:endParaRPr lang="en-US" sz="28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12</a:t>
            </a:fld>
            <a:endParaRPr lang="en-US" dirty="0"/>
          </a:p>
        </p:txBody>
      </p:sp>
      <p:sp>
        <p:nvSpPr>
          <p:cNvPr id="5" name="Content Placeholder 2">
            <a:extLst>
              <a:ext uri="{FF2B5EF4-FFF2-40B4-BE49-F238E27FC236}">
                <a16:creationId xmlns:a16="http://schemas.microsoft.com/office/drawing/2014/main" id="{51B6271A-B2F9-7948-81C0-C7D30B5AA752}"/>
              </a:ext>
            </a:extLst>
          </p:cNvPr>
          <p:cNvSpPr>
            <a:spLocks noGrp="1"/>
          </p:cNvSpPr>
          <p:nvPr>
            <p:ph idx="1"/>
          </p:nvPr>
        </p:nvSpPr>
        <p:spPr>
          <a:xfrm>
            <a:off x="628650" y="1893618"/>
            <a:ext cx="7886700" cy="4301441"/>
          </a:xfrm>
        </p:spPr>
        <p:txBody>
          <a:bodyPr>
            <a:normAutofit fontScale="85000" lnSpcReduction="20000"/>
          </a:bodyPr>
          <a:lstStyle/>
          <a:p>
            <a:pPr>
              <a:buClr>
                <a:schemeClr val="tx1">
                  <a:lumMod val="65000"/>
                  <a:lumOff val="35000"/>
                </a:schemeClr>
              </a:buClr>
            </a:pPr>
            <a:endParaRPr lang="en-US" dirty="0"/>
          </a:p>
          <a:p>
            <a:pPr>
              <a:buClr>
                <a:schemeClr val="tx1">
                  <a:lumMod val="65000"/>
                  <a:lumOff val="35000"/>
                </a:schemeClr>
              </a:buClr>
            </a:pPr>
            <a:r>
              <a:rPr lang="en-US" sz="3600" dirty="0"/>
              <a:t>Can we make a simple model that allows for rapid understanding of the current flow during electrical stimulation?</a:t>
            </a:r>
          </a:p>
          <a:p>
            <a:pPr lvl="1"/>
            <a:r>
              <a:rPr lang="en-US" sz="2600" dirty="0"/>
              <a:t>Yes - Simple analytic model describes the data well (8 subjects thus far)</a:t>
            </a:r>
          </a:p>
          <a:p>
            <a:pPr marL="285750" indent="-285750"/>
            <a:r>
              <a:rPr lang="en-US" sz="3300" dirty="0"/>
              <a:t>Range of literature values for cerebrospinal fluid, gray matter, white matter</a:t>
            </a:r>
          </a:p>
          <a:p>
            <a:pPr marL="742950" lvl="1" indent="-285750"/>
            <a:r>
              <a:rPr lang="en-US" sz="2600" dirty="0"/>
              <a:t>Important for source modeling, EEG, LFP propagation</a:t>
            </a:r>
          </a:p>
          <a:p>
            <a:pPr marL="742950" lvl="1" indent="-285750"/>
            <a:r>
              <a:rPr lang="en-US" sz="2600" dirty="0"/>
              <a:t>Forward finite element models (FEM) for patient specific stimulation </a:t>
            </a:r>
          </a:p>
          <a:p>
            <a:pPr marL="285750" indent="-285750"/>
            <a:r>
              <a:rPr lang="en-US" sz="3000" b="1" dirty="0"/>
              <a:t>Contributes to field of targeted neuromodulation, and any modeling efforts using cortical layers</a:t>
            </a:r>
          </a:p>
          <a:p>
            <a:endParaRPr lang="en-US" dirty="0"/>
          </a:p>
        </p:txBody>
      </p:sp>
      <p:sp>
        <p:nvSpPr>
          <p:cNvPr id="4" name="Rectangle 3"/>
          <p:cNvSpPr/>
          <p:nvPr/>
        </p:nvSpPr>
        <p:spPr>
          <a:xfrm>
            <a:off x="872490" y="2105346"/>
            <a:ext cx="7816215" cy="1938992"/>
          </a:xfrm>
          <a:prstGeom prst="rect">
            <a:avLst/>
          </a:prstGeom>
        </p:spPr>
        <p:txBody>
          <a:bodyPr wrap="square">
            <a:spAutoFit/>
          </a:bodyPr>
          <a:lstStyle/>
          <a:p>
            <a:pPr lvl="1">
              <a:lnSpc>
                <a:spcPct val="100000"/>
              </a:lnSpc>
              <a:buClr>
                <a:schemeClr val="tx1">
                  <a:lumMod val="65000"/>
                  <a:lumOff val="35000"/>
                </a:schemeClr>
              </a:buClr>
            </a:pPr>
            <a:r>
              <a:rPr lang="en-US" sz="4000" b="1" dirty="0"/>
              <a:t>Aim 1: </a:t>
            </a:r>
            <a:r>
              <a:rPr lang="en-US" sz="4000" dirty="0"/>
              <a:t>Modeling cortical stimulation and interpreting its effects on neural dynamics</a:t>
            </a:r>
          </a:p>
        </p:txBody>
      </p:sp>
    </p:spTree>
    <p:extLst>
      <p:ext uri="{BB962C8B-B14F-4D97-AF65-F5344CB8AC3E}">
        <p14:creationId xmlns:p14="http://schemas.microsoft.com/office/powerpoint/2010/main" val="360967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24100" y="5398158"/>
            <a:ext cx="5923280" cy="523220"/>
          </a:xfrm>
          <a:prstGeom prst="rect">
            <a:avLst/>
          </a:prstGeom>
          <a:noFill/>
        </p:spPr>
        <p:txBody>
          <a:bodyPr wrap="square" rtlCol="0">
            <a:spAutoFit/>
          </a:bodyPr>
          <a:lstStyle/>
          <a:p>
            <a:r>
              <a:rPr lang="en-US" sz="1400" dirty="0"/>
              <a:t>With Larry Sorensen, Jeneva Cronin, Stephen Reinertson, Brandon Yee, Dana Brooks, Moritz Dannhauer, Kimia Shayesterhfard, Rob MacLeod, and others</a:t>
            </a:r>
          </a:p>
        </p:txBody>
      </p:sp>
      <p:sp>
        <p:nvSpPr>
          <p:cNvPr id="11" name="Title 10"/>
          <p:cNvSpPr>
            <a:spLocks noGrp="1"/>
          </p:cNvSpPr>
          <p:nvPr>
            <p:ph type="title"/>
          </p:nvPr>
        </p:nvSpPr>
        <p:spPr/>
        <p:txBody>
          <a:bodyPr/>
          <a:lstStyle/>
          <a:p>
            <a:pPr algn="ctr"/>
            <a:r>
              <a:rPr lang="en-US" dirty="0"/>
              <a:t>Where do the currents go?</a:t>
            </a:r>
            <a:br>
              <a:rPr lang="en-US" dirty="0"/>
            </a:br>
            <a:endParaRPr lang="en-US" dirty="0"/>
          </a:p>
        </p:txBody>
      </p:sp>
      <p:pic>
        <p:nvPicPr>
          <p:cNvPr id="8" name="Picture 7">
            <a:extLst>
              <a:ext uri="{FF2B5EF4-FFF2-40B4-BE49-F238E27FC236}">
                <a16:creationId xmlns:a16="http://schemas.microsoft.com/office/drawing/2014/main" id="{CA2D146B-B225-2745-AB3A-E1A3E3FDB4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67071"/>
            <a:ext cx="9144000" cy="2268370"/>
          </a:xfrm>
          <a:prstGeom prst="rect">
            <a:avLst/>
          </a:prstGeom>
        </p:spPr>
      </p:pic>
      <p:sp>
        <p:nvSpPr>
          <p:cNvPr id="2" name="Slide Number Placeholder 1"/>
          <p:cNvSpPr>
            <a:spLocks noGrp="1"/>
          </p:cNvSpPr>
          <p:nvPr>
            <p:ph type="sldNum" sz="quarter" idx="12"/>
          </p:nvPr>
        </p:nvSpPr>
        <p:spPr/>
        <p:txBody>
          <a:bodyPr/>
          <a:lstStyle/>
          <a:p>
            <a:fld id="{6AA47257-7D4E-4911-A629-530F50ACB28F}" type="slidenum">
              <a:rPr lang="en-US" smtClean="0"/>
              <a:t>13</a:t>
            </a:fld>
            <a:endParaRPr lang="en-US" dirty="0"/>
          </a:p>
        </p:txBody>
      </p:sp>
      <p:sp>
        <p:nvSpPr>
          <p:cNvPr id="4" name="Rectangle 3">
            <a:extLst>
              <a:ext uri="{FF2B5EF4-FFF2-40B4-BE49-F238E27FC236}">
                <a16:creationId xmlns:a16="http://schemas.microsoft.com/office/drawing/2014/main" id="{B1E8ACF1-80A8-0447-9ADF-C2212C85A468}"/>
              </a:ext>
            </a:extLst>
          </p:cNvPr>
          <p:cNvSpPr/>
          <p:nvPr/>
        </p:nvSpPr>
        <p:spPr>
          <a:xfrm>
            <a:off x="295236" y="1496751"/>
            <a:ext cx="8166100" cy="1384995"/>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800" dirty="0"/>
              <a:t>Bipolar, phasic electrical stimulation</a:t>
            </a:r>
          </a:p>
          <a:p>
            <a:pPr marL="285750" indent="-285750">
              <a:buClr>
                <a:schemeClr val="tx1">
                  <a:lumMod val="65000"/>
                  <a:lumOff val="35000"/>
                </a:schemeClr>
              </a:buClr>
              <a:buFont typeface="Arial" panose="020B0604020202020204" pitchFamily="34" charset="0"/>
              <a:buChar char="•"/>
            </a:pPr>
            <a:r>
              <a:rPr lang="en-US" sz="2800" dirty="0"/>
              <a:t>Currents flow along electric field lines perpendicular to the equipotentials</a:t>
            </a:r>
          </a:p>
        </p:txBody>
      </p:sp>
    </p:spTree>
    <p:extLst>
      <p:ext uri="{BB962C8B-B14F-4D97-AF65-F5344CB8AC3E}">
        <p14:creationId xmlns:p14="http://schemas.microsoft.com/office/powerpoint/2010/main" val="3386704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B252-EE44-EE46-A57D-5FB5449C7BB0}"/>
              </a:ext>
            </a:extLst>
          </p:cNvPr>
          <p:cNvSpPr>
            <a:spLocks noGrp="1"/>
          </p:cNvSpPr>
          <p:nvPr>
            <p:ph type="title"/>
          </p:nvPr>
        </p:nvSpPr>
        <p:spPr/>
        <p:txBody>
          <a:bodyPr/>
          <a:lstStyle/>
          <a:p>
            <a:pPr algn="ctr"/>
            <a:r>
              <a:rPr lang="en-US" dirty="0"/>
              <a:t>One layer apparent resistivity fits</a:t>
            </a:r>
          </a:p>
        </p:txBody>
      </p:sp>
      <p:sp>
        <p:nvSpPr>
          <p:cNvPr id="4" name="Slide Number Placeholder 3">
            <a:extLst>
              <a:ext uri="{FF2B5EF4-FFF2-40B4-BE49-F238E27FC236}">
                <a16:creationId xmlns:a16="http://schemas.microsoft.com/office/drawing/2014/main" id="{DBB199A9-2ED4-A440-9782-635C38E9B47C}"/>
              </a:ext>
            </a:extLst>
          </p:cNvPr>
          <p:cNvSpPr>
            <a:spLocks noGrp="1"/>
          </p:cNvSpPr>
          <p:nvPr>
            <p:ph type="sldNum" sz="quarter" idx="12"/>
          </p:nvPr>
        </p:nvSpPr>
        <p:spPr/>
        <p:txBody>
          <a:bodyPr/>
          <a:lstStyle/>
          <a:p>
            <a:fld id="{6AA47257-7D4E-4911-A629-530F50ACB28F}" type="slidenum">
              <a:rPr lang="en-US" smtClean="0"/>
              <a:t>14</a:t>
            </a:fld>
            <a:endParaRPr lang="en-US" dirty="0"/>
          </a:p>
        </p:txBody>
      </p:sp>
      <p:pic>
        <p:nvPicPr>
          <p:cNvPr id="6" name="Picture 5">
            <a:extLst>
              <a:ext uri="{FF2B5EF4-FFF2-40B4-BE49-F238E27FC236}">
                <a16:creationId xmlns:a16="http://schemas.microsoft.com/office/drawing/2014/main" id="{2BA4DC9D-5D98-D944-9C33-3F529363C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590" y="2316943"/>
            <a:ext cx="6198920" cy="3140897"/>
          </a:xfrm>
          <a:prstGeom prst="rect">
            <a:avLst/>
          </a:prstGeom>
        </p:spPr>
      </p:pic>
      <p:pic>
        <p:nvPicPr>
          <p:cNvPr id="10" name="Picture 9">
            <a:extLst>
              <a:ext uri="{FF2B5EF4-FFF2-40B4-BE49-F238E27FC236}">
                <a16:creationId xmlns:a16="http://schemas.microsoft.com/office/drawing/2014/main" id="{10921AC9-EAD0-3A4C-9062-80DF86E207BA}"/>
              </a:ext>
            </a:extLst>
          </p:cNvPr>
          <p:cNvPicPr>
            <a:picLocks noChangeAspect="1"/>
          </p:cNvPicPr>
          <p:nvPr/>
        </p:nvPicPr>
        <p:blipFill rotWithShape="1">
          <a:blip r:embed="rId3">
            <a:extLst>
              <a:ext uri="{28A0092B-C50C-407E-A947-70E740481C1C}">
                <a14:useLocalDpi xmlns:a14="http://schemas.microsoft.com/office/drawing/2010/main" val="0"/>
              </a:ext>
            </a:extLst>
          </a:blip>
          <a:srcRect l="8268" t="30346" r="7101" b="18936"/>
          <a:stretch/>
        </p:blipFill>
        <p:spPr>
          <a:xfrm>
            <a:off x="3949700" y="5608242"/>
            <a:ext cx="3314700" cy="817960"/>
          </a:xfrm>
          <a:prstGeom prst="rect">
            <a:avLst/>
          </a:prstGeom>
        </p:spPr>
      </p:pic>
      <p:sp>
        <p:nvSpPr>
          <p:cNvPr id="7" name="Rectangle 6">
            <a:extLst>
              <a:ext uri="{FF2B5EF4-FFF2-40B4-BE49-F238E27FC236}">
                <a16:creationId xmlns:a16="http://schemas.microsoft.com/office/drawing/2014/main" id="{054F4F26-6B72-994A-BE9B-15D568782E68}"/>
              </a:ext>
            </a:extLst>
          </p:cNvPr>
          <p:cNvSpPr/>
          <p:nvPr/>
        </p:nvSpPr>
        <p:spPr>
          <a:xfrm>
            <a:off x="221619" y="1990667"/>
            <a:ext cx="2761423" cy="3046988"/>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000" dirty="0"/>
              <a:t>Simple models fit well</a:t>
            </a:r>
          </a:p>
          <a:p>
            <a:pPr marL="742950" lvl="1" indent="-285750">
              <a:buClr>
                <a:schemeClr val="tx1">
                  <a:lumMod val="65000"/>
                  <a:lumOff val="35000"/>
                </a:schemeClr>
              </a:buClr>
              <a:buFont typeface="Arial" panose="020B0604020202020204" pitchFamily="34" charset="0"/>
              <a:buChar char="•"/>
            </a:pPr>
            <a:r>
              <a:rPr lang="en-US" dirty="0"/>
              <a:t>Extract “steady state” voltage</a:t>
            </a:r>
          </a:p>
          <a:p>
            <a:pPr marL="742950" lvl="1" indent="-285750">
              <a:buClr>
                <a:schemeClr val="tx1">
                  <a:lumMod val="65000"/>
                  <a:lumOff val="35000"/>
                </a:schemeClr>
              </a:buClr>
              <a:buFont typeface="Arial" panose="020B0604020202020204" pitchFamily="34" charset="0"/>
              <a:buChar char="•"/>
            </a:pPr>
            <a:r>
              <a:rPr lang="en-US" dirty="0"/>
              <a:t>Simple dipole model</a:t>
            </a:r>
          </a:p>
          <a:p>
            <a:pPr>
              <a:buClr>
                <a:schemeClr val="tx1">
                  <a:lumMod val="65000"/>
                  <a:lumOff val="35000"/>
                </a:schemeClr>
              </a:buClr>
            </a:pPr>
            <a:endParaRPr lang="en-US" sz="2000" dirty="0"/>
          </a:p>
          <a:p>
            <a:pPr marL="285750" indent="-285750">
              <a:buClr>
                <a:schemeClr val="tx1">
                  <a:lumMod val="65000"/>
                  <a:lumOff val="35000"/>
                </a:schemeClr>
              </a:buClr>
              <a:buFont typeface="Arial" panose="020B0604020202020204" pitchFamily="34" charset="0"/>
              <a:buChar char="•"/>
            </a:pPr>
            <a:r>
              <a:rPr lang="en-US" sz="2000" dirty="0"/>
              <a:t>Compare to collaborators Finite Element Models (FEM)</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0862" y="2441643"/>
            <a:ext cx="4936818" cy="3702614"/>
          </a:xfrm>
          <a:prstGeom prst="rect">
            <a:avLst/>
          </a:prstGeom>
        </p:spPr>
      </p:pic>
    </p:spTree>
    <p:extLst>
      <p:ext uri="{BB962C8B-B14F-4D97-AF65-F5344CB8AC3E}">
        <p14:creationId xmlns:p14="http://schemas.microsoft.com/office/powerpoint/2010/main" val="183276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057B-40EF-434E-BE03-07E9F49335F7}"/>
              </a:ext>
            </a:extLst>
          </p:cNvPr>
          <p:cNvSpPr>
            <a:spLocks noGrp="1"/>
          </p:cNvSpPr>
          <p:nvPr>
            <p:ph type="title"/>
          </p:nvPr>
        </p:nvSpPr>
        <p:spPr/>
        <p:txBody>
          <a:bodyPr/>
          <a:lstStyle/>
          <a:p>
            <a:pPr algn="ctr"/>
            <a:r>
              <a:rPr lang="en-US" dirty="0"/>
              <a:t>Results across subjects and comparisons to the literature</a:t>
            </a:r>
          </a:p>
        </p:txBody>
      </p:sp>
      <p:pic>
        <p:nvPicPr>
          <p:cNvPr id="6" name="Content Placeholder 5">
            <a:extLst>
              <a:ext uri="{FF2B5EF4-FFF2-40B4-BE49-F238E27FC236}">
                <a16:creationId xmlns:a16="http://schemas.microsoft.com/office/drawing/2014/main" id="{56AF6153-64FC-F24A-A09B-2882F3A6A2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335" y="1680167"/>
            <a:ext cx="7534845" cy="4403928"/>
          </a:xfrm>
        </p:spPr>
      </p:pic>
      <p:sp>
        <p:nvSpPr>
          <p:cNvPr id="4" name="Slide Number Placeholder 3">
            <a:extLst>
              <a:ext uri="{FF2B5EF4-FFF2-40B4-BE49-F238E27FC236}">
                <a16:creationId xmlns:a16="http://schemas.microsoft.com/office/drawing/2014/main" id="{43CB15F4-CD16-4545-BF7C-D1EDC577EAFC}"/>
              </a:ext>
            </a:extLst>
          </p:cNvPr>
          <p:cNvSpPr>
            <a:spLocks noGrp="1"/>
          </p:cNvSpPr>
          <p:nvPr>
            <p:ph type="sldNum" sz="quarter" idx="12"/>
          </p:nvPr>
        </p:nvSpPr>
        <p:spPr/>
        <p:txBody>
          <a:bodyPr/>
          <a:lstStyle/>
          <a:p>
            <a:fld id="{6AA47257-7D4E-4911-A629-530F50ACB28F}" type="slidenum">
              <a:rPr lang="en-US" smtClean="0"/>
              <a:t>15</a:t>
            </a:fld>
            <a:endParaRPr lang="en-US" dirty="0"/>
          </a:p>
        </p:txBody>
      </p:sp>
      <p:sp>
        <p:nvSpPr>
          <p:cNvPr id="5" name="TextBox 4"/>
          <p:cNvSpPr txBox="1"/>
          <p:nvPr/>
        </p:nvSpPr>
        <p:spPr>
          <a:xfrm>
            <a:off x="487680" y="6018333"/>
            <a:ext cx="7071360" cy="430887"/>
          </a:xfrm>
          <a:prstGeom prst="rect">
            <a:avLst/>
          </a:prstGeom>
          <a:noFill/>
        </p:spPr>
        <p:txBody>
          <a:bodyPr wrap="square" rtlCol="0">
            <a:spAutoFit/>
          </a:bodyPr>
          <a:lstStyle/>
          <a:p>
            <a:r>
              <a:rPr lang="en-US" sz="1100" dirty="0"/>
              <a:t>Caldwell DJ, et al, “What is the resistivity of the human brain? Insights from direct electrical stimulation, electrocorticographic recordings of the human cortex, and analytic models”, BMC Neuroscience 2018, CNS 2018</a:t>
            </a:r>
            <a:endParaRPr lang="en-US" sz="1100" b="1" dirty="0"/>
          </a:p>
        </p:txBody>
      </p:sp>
    </p:spTree>
    <p:extLst>
      <p:ext uri="{BB962C8B-B14F-4D97-AF65-F5344CB8AC3E}">
        <p14:creationId xmlns:p14="http://schemas.microsoft.com/office/powerpoint/2010/main" val="4251588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519" y="1978680"/>
            <a:ext cx="4113778" cy="3088620"/>
          </a:xfrm>
          <a:prstGeom prst="rect">
            <a:avLst/>
          </a:prstGeom>
        </p:spPr>
      </p:pic>
      <p:sp>
        <p:nvSpPr>
          <p:cNvPr id="2" name="Title 1">
            <a:extLst>
              <a:ext uri="{FF2B5EF4-FFF2-40B4-BE49-F238E27FC236}">
                <a16:creationId xmlns:a16="http://schemas.microsoft.com/office/drawing/2014/main" id="{5EA61BE8-D57A-964C-B774-958B13B3BA9E}"/>
              </a:ext>
            </a:extLst>
          </p:cNvPr>
          <p:cNvSpPr>
            <a:spLocks noGrp="1"/>
          </p:cNvSpPr>
          <p:nvPr>
            <p:ph type="title"/>
          </p:nvPr>
        </p:nvSpPr>
        <p:spPr/>
        <p:txBody>
          <a:bodyPr/>
          <a:lstStyle/>
          <a:p>
            <a:pPr algn="ctr"/>
            <a:r>
              <a:rPr lang="en-US" dirty="0"/>
              <a:t>Characterizing ECoG electrodes </a:t>
            </a:r>
          </a:p>
        </p:txBody>
      </p:sp>
      <p:pic>
        <p:nvPicPr>
          <p:cNvPr id="6" name="Content Placeholder 5">
            <a:extLst>
              <a:ext uri="{FF2B5EF4-FFF2-40B4-BE49-F238E27FC236}">
                <a16:creationId xmlns:a16="http://schemas.microsoft.com/office/drawing/2014/main" id="{A138B89C-917F-0348-B392-28E9D938B641}"/>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22345"/>
          <a:stretch/>
        </p:blipFill>
        <p:spPr>
          <a:xfrm>
            <a:off x="102870" y="2493976"/>
            <a:ext cx="4034334" cy="2245663"/>
          </a:xfrm>
        </p:spPr>
      </p:pic>
      <p:sp>
        <p:nvSpPr>
          <p:cNvPr id="4" name="Slide Number Placeholder 3">
            <a:extLst>
              <a:ext uri="{FF2B5EF4-FFF2-40B4-BE49-F238E27FC236}">
                <a16:creationId xmlns:a16="http://schemas.microsoft.com/office/drawing/2014/main" id="{8E14BCD5-8E6A-FB45-92C1-5B31E7C21E1C}"/>
              </a:ext>
            </a:extLst>
          </p:cNvPr>
          <p:cNvSpPr>
            <a:spLocks noGrp="1"/>
          </p:cNvSpPr>
          <p:nvPr>
            <p:ph type="sldNum" sz="quarter" idx="12"/>
          </p:nvPr>
        </p:nvSpPr>
        <p:spPr/>
        <p:txBody>
          <a:bodyPr/>
          <a:lstStyle/>
          <a:p>
            <a:fld id="{6AA47257-7D4E-4911-A629-530F50ACB28F}" type="slidenum">
              <a:rPr lang="en-US" smtClean="0"/>
              <a:t>16</a:t>
            </a:fld>
            <a:endParaRPr lang="en-US" dirty="0"/>
          </a:p>
        </p:txBody>
      </p:sp>
      <p:pic>
        <p:nvPicPr>
          <p:cNvPr id="10" name="Picture 9">
            <a:extLst>
              <a:ext uri="{FF2B5EF4-FFF2-40B4-BE49-F238E27FC236}">
                <a16:creationId xmlns:a16="http://schemas.microsoft.com/office/drawing/2014/main" id="{55ACB4E7-92E6-714E-AB5E-B50EF5DAE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69" y="2208346"/>
            <a:ext cx="4192191" cy="3134161"/>
          </a:xfrm>
          <a:prstGeom prst="rect">
            <a:avLst/>
          </a:prstGeom>
        </p:spPr>
      </p:pic>
      <p:pic>
        <p:nvPicPr>
          <p:cNvPr id="12" name="Picture 11">
            <a:extLst>
              <a:ext uri="{FF2B5EF4-FFF2-40B4-BE49-F238E27FC236}">
                <a16:creationId xmlns:a16="http://schemas.microsoft.com/office/drawing/2014/main" id="{42C3EF1F-09A1-C244-B381-A97CDC2FAF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2177477"/>
            <a:ext cx="4188557" cy="3131445"/>
          </a:xfrm>
          <a:prstGeom prst="rect">
            <a:avLst/>
          </a:prstGeom>
        </p:spPr>
      </p:pic>
      <p:cxnSp>
        <p:nvCxnSpPr>
          <p:cNvPr id="7" name="Straight Arrow Connector 6"/>
          <p:cNvCxnSpPr/>
          <p:nvPr/>
        </p:nvCxnSpPr>
        <p:spPr>
          <a:xfrm>
            <a:off x="1005840" y="1885118"/>
            <a:ext cx="281940" cy="1225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2579" y="1482971"/>
            <a:ext cx="3407728" cy="369332"/>
          </a:xfrm>
          <a:prstGeom prst="rect">
            <a:avLst/>
          </a:prstGeom>
        </p:spPr>
        <p:txBody>
          <a:bodyPr wrap="none">
            <a:spAutoFit/>
          </a:bodyPr>
          <a:lstStyle/>
          <a:p>
            <a:pPr>
              <a:buClr>
                <a:schemeClr val="tx1">
                  <a:lumMod val="65000"/>
                  <a:lumOff val="35000"/>
                </a:schemeClr>
              </a:buClr>
            </a:pPr>
            <a:r>
              <a:rPr lang="en-US" dirty="0"/>
              <a:t>Charging double-layer capacitance</a:t>
            </a:r>
          </a:p>
        </p:txBody>
      </p:sp>
      <p:sp>
        <p:nvSpPr>
          <p:cNvPr id="13" name="Rectangle 12"/>
          <p:cNvSpPr/>
          <p:nvPr/>
        </p:nvSpPr>
        <p:spPr>
          <a:xfrm>
            <a:off x="3865234" y="1475253"/>
            <a:ext cx="3121432" cy="369332"/>
          </a:xfrm>
          <a:prstGeom prst="rect">
            <a:avLst/>
          </a:prstGeom>
        </p:spPr>
        <p:txBody>
          <a:bodyPr wrap="none">
            <a:spAutoFit/>
          </a:bodyPr>
          <a:lstStyle/>
          <a:p>
            <a:pPr>
              <a:buClr>
                <a:schemeClr val="tx1">
                  <a:lumMod val="65000"/>
                  <a:lumOff val="35000"/>
                </a:schemeClr>
              </a:buClr>
            </a:pPr>
            <a:r>
              <a:rPr lang="en-US" dirty="0"/>
              <a:t>Capacitance + electrochemistry</a:t>
            </a:r>
          </a:p>
        </p:txBody>
      </p:sp>
      <p:cxnSp>
        <p:nvCxnSpPr>
          <p:cNvPr id="14" name="Straight Arrow Connector 13"/>
          <p:cNvCxnSpPr/>
          <p:nvPr/>
        </p:nvCxnSpPr>
        <p:spPr>
          <a:xfrm>
            <a:off x="5404485" y="1844585"/>
            <a:ext cx="281940" cy="1225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d_layer_video.mov">
            <a:hlinkClick r:id="" action="ppaction://media"/>
            <a:extLst>
              <a:ext uri="{FF2B5EF4-FFF2-40B4-BE49-F238E27FC236}">
                <a16:creationId xmlns:a16="http://schemas.microsoft.com/office/drawing/2014/main" id="{A4970066-88AC-0442-B6FC-1E3F55A46B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2331" y="994036"/>
            <a:ext cx="5847484" cy="5226802"/>
          </a:xfrm>
          <a:prstGeom prst="rect">
            <a:avLst/>
          </a:prstGeom>
        </p:spPr>
      </p:pic>
      <p:sp>
        <p:nvSpPr>
          <p:cNvPr id="2" name="Title 1"/>
          <p:cNvSpPr>
            <a:spLocks noGrp="1"/>
          </p:cNvSpPr>
          <p:nvPr>
            <p:ph type="title"/>
          </p:nvPr>
        </p:nvSpPr>
        <p:spPr>
          <a:xfrm>
            <a:off x="0" y="29461"/>
            <a:ext cx="9144000" cy="1325563"/>
          </a:xfrm>
        </p:spPr>
        <p:txBody>
          <a:bodyPr>
            <a:normAutofit/>
          </a:bodyPr>
          <a:lstStyle/>
          <a:p>
            <a:pPr algn="ctr"/>
            <a:r>
              <a:rPr lang="en-US" sz="4000" dirty="0"/>
              <a:t>Multilayer analytic model analytic</a:t>
            </a:r>
          </a:p>
        </p:txBody>
      </p:sp>
      <p:pic>
        <p:nvPicPr>
          <p:cNvPr id="5" name="Picture 4">
            <a:extLst>
              <a:ext uri="{FF2B5EF4-FFF2-40B4-BE49-F238E27FC236}">
                <a16:creationId xmlns:a16="http://schemas.microsoft.com/office/drawing/2014/main" id="{63C2903C-EB87-BD42-9111-B5D926DFF7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7182" y="1191693"/>
            <a:ext cx="5349878" cy="4595799"/>
          </a:xfrm>
          <a:prstGeom prst="rect">
            <a:avLst/>
          </a:prstGeom>
        </p:spPr>
      </p:pic>
      <p:sp>
        <p:nvSpPr>
          <p:cNvPr id="4" name="Slide Number Placeholder 3"/>
          <p:cNvSpPr>
            <a:spLocks noGrp="1"/>
          </p:cNvSpPr>
          <p:nvPr>
            <p:ph type="sldNum" sz="quarter" idx="12"/>
          </p:nvPr>
        </p:nvSpPr>
        <p:spPr/>
        <p:txBody>
          <a:bodyPr/>
          <a:lstStyle/>
          <a:p>
            <a:fld id="{6AA47257-7D4E-4911-A629-530F50ACB28F}" type="slidenum">
              <a:rPr lang="en-US" smtClean="0"/>
              <a:t>17</a:t>
            </a:fld>
            <a:endParaRPr lang="en-US" dirty="0"/>
          </a:p>
        </p:txBody>
      </p:sp>
      <p:sp>
        <p:nvSpPr>
          <p:cNvPr id="9" name="Rectangle 8">
            <a:extLst>
              <a:ext uri="{FF2B5EF4-FFF2-40B4-BE49-F238E27FC236}">
                <a16:creationId xmlns:a16="http://schemas.microsoft.com/office/drawing/2014/main" id="{054F4F26-6B72-994A-BE9B-15D568782E68}"/>
              </a:ext>
            </a:extLst>
          </p:cNvPr>
          <p:cNvSpPr/>
          <p:nvPr/>
        </p:nvSpPr>
        <p:spPr>
          <a:xfrm>
            <a:off x="1530203" y="2396120"/>
            <a:ext cx="6459554" cy="3108543"/>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800" dirty="0"/>
              <a:t>Future work</a:t>
            </a:r>
          </a:p>
          <a:p>
            <a:pPr marL="742950" lvl="1" indent="-285750">
              <a:buClr>
                <a:schemeClr val="tx1">
                  <a:lumMod val="65000"/>
                  <a:lumOff val="35000"/>
                </a:schemeClr>
              </a:buClr>
              <a:buFont typeface="Arial" panose="020B0604020202020204" pitchFamily="34" charset="0"/>
              <a:buChar char="•"/>
            </a:pPr>
            <a:r>
              <a:rPr lang="en-US" sz="2800" dirty="0"/>
              <a:t>Include intraoperative DBS recordings </a:t>
            </a:r>
          </a:p>
          <a:p>
            <a:pPr marL="742950" lvl="1" indent="-285750">
              <a:buClr>
                <a:schemeClr val="tx1">
                  <a:lumMod val="65000"/>
                  <a:lumOff val="35000"/>
                </a:schemeClr>
              </a:buClr>
              <a:buFont typeface="Arial" panose="020B0604020202020204" pitchFamily="34" charset="0"/>
              <a:buChar char="•"/>
            </a:pPr>
            <a:r>
              <a:rPr lang="en-US" sz="2800" dirty="0"/>
              <a:t>Extend to recordings with depth electrodes to validate/predict</a:t>
            </a:r>
          </a:p>
          <a:p>
            <a:pPr marL="742950" lvl="1" indent="-285750">
              <a:buClr>
                <a:schemeClr val="tx1">
                  <a:lumMod val="65000"/>
                  <a:lumOff val="35000"/>
                </a:schemeClr>
              </a:buClr>
              <a:buFont typeface="Arial" panose="020B0604020202020204" pitchFamily="34" charset="0"/>
              <a:buChar char="•"/>
            </a:pPr>
            <a:r>
              <a:rPr lang="en-US" sz="2800" dirty="0"/>
              <a:t>Parameter space exploration on cluster to obtain range of physiological parameters  </a:t>
            </a:r>
          </a:p>
        </p:txBody>
      </p:sp>
    </p:spTree>
    <p:extLst>
      <p:ext uri="{BB962C8B-B14F-4D97-AF65-F5344CB8AC3E}">
        <p14:creationId xmlns:p14="http://schemas.microsoft.com/office/powerpoint/2010/main" val="197612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41604"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md type="call" cmd="stop">
                                      <p:cBhvr>
                                        <p:cTn id="17" dur="1">
                                          <p:stCondLst>
                                            <p:cond delay="0"/>
                                          </p:stCondLst>
                                        </p:cTn>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6"/>
                </p:tgtEl>
              </p:cMediaNode>
            </p:video>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88768"/>
            <a:ext cx="7886700" cy="2410691"/>
          </a:xfrm>
        </p:spPr>
        <p:txBody>
          <a:bodyPr>
            <a:noAutofit/>
          </a:bodyPr>
          <a:lstStyle/>
          <a:p>
            <a:pPr algn="ctr"/>
            <a:br>
              <a:rPr lang="en-US" altLang="en-US" sz="3200" dirty="0">
                <a:ea typeface="Roboto Condensed" panose="02000000000000000000" pitchFamily="2" charset="0"/>
                <a:cs typeface="Roboto Condensed" panose="02000000000000000000" pitchFamily="2" charset="0"/>
              </a:rPr>
            </a:br>
            <a:br>
              <a:rPr lang="en-US" altLang="en-US" sz="3200" dirty="0">
                <a:ea typeface="Roboto Condensed" panose="02000000000000000000" pitchFamily="2" charset="0"/>
                <a:cs typeface="Roboto Condensed" panose="02000000000000000000" pitchFamily="2" charset="0"/>
              </a:rPr>
            </a:br>
            <a:br>
              <a:rPr lang="en-US" altLang="en-US" sz="3200" dirty="0">
                <a:ea typeface="Roboto Condensed" panose="02000000000000000000" pitchFamily="2" charset="0"/>
                <a:cs typeface="Roboto Condensed" panose="02000000000000000000" pitchFamily="2" charset="0"/>
              </a:rPr>
            </a:br>
            <a:br>
              <a:rPr lang="en-US" altLang="en-US" sz="3200" dirty="0">
                <a:ea typeface="Roboto Condensed" panose="02000000000000000000" pitchFamily="2" charset="0"/>
                <a:cs typeface="Roboto Condensed" panose="02000000000000000000" pitchFamily="2" charset="0"/>
              </a:rPr>
            </a:br>
            <a:br>
              <a:rPr lang="en-US" altLang="en-US" sz="3200" dirty="0">
                <a:ea typeface="Roboto Condensed" panose="02000000000000000000" pitchFamily="2" charset="0"/>
                <a:cs typeface="Roboto Condensed" panose="02000000000000000000" pitchFamily="2" charset="0"/>
              </a:rPr>
            </a:br>
            <a:r>
              <a:rPr lang="en-US" altLang="en-US" sz="3200" dirty="0">
                <a:ea typeface="Roboto Condensed" panose="02000000000000000000" pitchFamily="2" charset="0"/>
                <a:cs typeface="Roboto Condensed" panose="02000000000000000000" pitchFamily="2" charset="0"/>
              </a:rPr>
              <a:t>Aim 1.2: </a:t>
            </a:r>
            <a:r>
              <a:rPr lang="en-US" sz="3200" dirty="0"/>
              <a:t>Extraction of neural signals during concurrent DCS, and open source software and data to aid replication</a:t>
            </a:r>
            <a:br>
              <a:rPr lang="en-US" sz="3200" dirty="0"/>
            </a:br>
            <a:br>
              <a:rPr lang="en-US" sz="3200" dirty="0"/>
            </a:br>
            <a:br>
              <a:rPr lang="en-US" sz="3200" dirty="0"/>
            </a:br>
            <a:br>
              <a:rPr lang="en-US" sz="3200" dirty="0"/>
            </a:br>
            <a:br>
              <a:rPr lang="en-US" sz="3200" dirty="0"/>
            </a:br>
            <a:endParaRPr lang="en-US" sz="32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18</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Rectangle 5"/>
          <p:cNvSpPr/>
          <p:nvPr/>
        </p:nvSpPr>
        <p:spPr>
          <a:xfrm>
            <a:off x="445417" y="2669247"/>
            <a:ext cx="7957481" cy="4524315"/>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400" dirty="0"/>
              <a:t>How do we interpret the brain’s response to DCS?</a:t>
            </a:r>
          </a:p>
          <a:p>
            <a:pPr marL="742950" lvl="1" indent="-285750">
              <a:buClr>
                <a:schemeClr val="tx1">
                  <a:lumMod val="65000"/>
                  <a:lumOff val="35000"/>
                </a:schemeClr>
              </a:buClr>
              <a:buFont typeface="Arial" panose="020B0604020202020204" pitchFamily="34" charset="0"/>
              <a:buChar char="•"/>
            </a:pPr>
            <a:r>
              <a:rPr lang="en-US" sz="2400" dirty="0"/>
              <a:t>Continuous stimulation trains make interpretation difficult</a:t>
            </a:r>
          </a:p>
          <a:p>
            <a:pPr marL="285750" indent="-285750">
              <a:buClr>
                <a:schemeClr val="tx1">
                  <a:lumMod val="65000"/>
                  <a:lumOff val="35000"/>
                </a:schemeClr>
              </a:buClr>
              <a:buFont typeface="Arial" panose="020B0604020202020204" pitchFamily="34" charset="0"/>
              <a:buChar char="•"/>
            </a:pPr>
            <a:r>
              <a:rPr lang="en-US" sz="2400" dirty="0"/>
              <a:t>Limited tools and data available for validating algorithm performance on stimulation related data sets</a:t>
            </a:r>
          </a:p>
          <a:p>
            <a:pPr marL="285750" indent="-285750">
              <a:buClr>
                <a:schemeClr val="tx1">
                  <a:lumMod val="65000"/>
                  <a:lumOff val="35000"/>
                </a:schemeClr>
              </a:buClr>
              <a:buFont typeface="Arial" panose="020B0604020202020204" pitchFamily="34" charset="0"/>
              <a:buChar char="•"/>
            </a:pPr>
            <a:r>
              <a:rPr lang="en-US" sz="2400" dirty="0"/>
              <a:t>Provide code and data to advance artifact processing </a:t>
            </a:r>
          </a:p>
          <a:p>
            <a:pPr marL="285750" indent="-285750">
              <a:buClr>
                <a:schemeClr val="tx1">
                  <a:lumMod val="65000"/>
                  <a:lumOff val="35000"/>
                </a:schemeClr>
              </a:buClr>
              <a:buFont typeface="Arial" panose="020B0604020202020204" pitchFamily="34" charset="0"/>
              <a:buChar char="•"/>
            </a:pPr>
            <a:r>
              <a:rPr lang="en-US" sz="2400" dirty="0"/>
              <a:t>6 example data sets already curated</a:t>
            </a:r>
          </a:p>
          <a:p>
            <a:pPr marL="285750" indent="-285750">
              <a:buClr>
                <a:schemeClr val="tx1">
                  <a:lumMod val="65000"/>
                  <a:lumOff val="35000"/>
                </a:schemeClr>
              </a:buClr>
              <a:buFont typeface="Arial" panose="020B0604020202020204" pitchFamily="34" charset="0"/>
              <a:buChar char="•"/>
            </a:pPr>
            <a:r>
              <a:rPr lang="en-US" sz="2400" b="1" dirty="0"/>
              <a:t>Contributes to efforts across domains (hardware/software) to process neural data with stimulation (MEA + ICMS, EEG + TMS, ECoG)</a:t>
            </a:r>
          </a:p>
          <a:p>
            <a:pPr lvl="1">
              <a:buClr>
                <a:schemeClr val="tx1">
                  <a:lumMod val="65000"/>
                  <a:lumOff val="35000"/>
                </a:schemeClr>
              </a:buClr>
            </a:pPr>
            <a:endParaRPr lang="en-US" sz="2400" dirty="0"/>
          </a:p>
          <a:p>
            <a:pPr marL="285750" indent="-285750">
              <a:buClr>
                <a:schemeClr val="tx1">
                  <a:lumMod val="65000"/>
                  <a:lumOff val="35000"/>
                </a:schemeClr>
              </a:buClr>
              <a:buFont typeface="Arial" panose="020B0604020202020204" pitchFamily="34" charset="0"/>
              <a:buChar char="•"/>
            </a:pPr>
            <a:endParaRPr lang="en-US" sz="2400" dirty="0"/>
          </a:p>
        </p:txBody>
      </p:sp>
      <p:sp>
        <p:nvSpPr>
          <p:cNvPr id="7" name="Rectangle 6"/>
          <p:cNvSpPr/>
          <p:nvPr/>
        </p:nvSpPr>
        <p:spPr>
          <a:xfrm>
            <a:off x="882368" y="2652785"/>
            <a:ext cx="7816215" cy="1938992"/>
          </a:xfrm>
          <a:prstGeom prst="rect">
            <a:avLst/>
          </a:prstGeom>
        </p:spPr>
        <p:txBody>
          <a:bodyPr wrap="square">
            <a:spAutoFit/>
          </a:bodyPr>
          <a:lstStyle/>
          <a:p>
            <a:pPr lvl="1">
              <a:lnSpc>
                <a:spcPct val="100000"/>
              </a:lnSpc>
              <a:buClr>
                <a:schemeClr val="tx1">
                  <a:lumMod val="65000"/>
                  <a:lumOff val="35000"/>
                </a:schemeClr>
              </a:buClr>
            </a:pPr>
            <a:r>
              <a:rPr lang="en-US" sz="4000" b="1" dirty="0"/>
              <a:t>Aim 1: </a:t>
            </a:r>
            <a:r>
              <a:rPr lang="en-US" sz="4000" dirty="0"/>
              <a:t>Modeling cortical stimulation and interpreting its effects on neural dynamics</a:t>
            </a:r>
          </a:p>
        </p:txBody>
      </p:sp>
    </p:spTree>
    <p:extLst>
      <p:ext uri="{BB962C8B-B14F-4D97-AF65-F5344CB8AC3E}">
        <p14:creationId xmlns:p14="http://schemas.microsoft.com/office/powerpoint/2010/main" val="184119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prstGeom prst="rect">
            <a:avLst/>
          </a:prstGeom>
        </p:spPr>
        <p:txBody>
          <a:bodyPr spcFirstLastPara="1" wrap="square" lIns="68569" tIns="68569" rIns="68569" bIns="68569" anchor="t" anchorCtr="0">
            <a:noAutofit/>
          </a:bodyPr>
          <a:lstStyle/>
          <a:p>
            <a:pPr lvl="0" algn="ctr"/>
            <a:r>
              <a:rPr lang="en-US" sz="3600" dirty="0">
                <a:latin typeface="+mj-lt"/>
              </a:rPr>
              <a:t>How we understand the cortical response to DCS? </a:t>
            </a:r>
            <a:endParaRPr sz="3600" dirty="0">
              <a:latin typeface="+mj-lt"/>
            </a:endParaRPr>
          </a:p>
        </p:txBody>
      </p:sp>
      <p:sp>
        <p:nvSpPr>
          <p:cNvPr id="2" name="Slide Number Placeholder 1"/>
          <p:cNvSpPr>
            <a:spLocks noGrp="1"/>
          </p:cNvSpPr>
          <p:nvPr>
            <p:ph type="sldNum" sz="quarter" idx="12"/>
          </p:nvPr>
        </p:nvSpPr>
        <p:spPr/>
        <p:txBody>
          <a:bodyPr/>
          <a:lstStyle/>
          <a:p>
            <a:fld id="{00000000-1234-1234-1234-123412341234}" type="slidenum">
              <a:rPr lang="en" smtClean="0"/>
              <a:pPr/>
              <a:t>19</a:t>
            </a:fld>
            <a:endParaRPr lang="en"/>
          </a:p>
        </p:txBody>
      </p:sp>
      <p:pic>
        <p:nvPicPr>
          <p:cNvPr id="5" name="Picture 4"/>
          <p:cNvPicPr>
            <a:picLocks noChangeAspect="1"/>
          </p:cNvPicPr>
          <p:nvPr/>
        </p:nvPicPr>
        <p:blipFill rotWithShape="1">
          <a:blip r:embed="rId3"/>
          <a:srcRect l="6206" r="6218"/>
          <a:stretch/>
        </p:blipFill>
        <p:spPr>
          <a:xfrm>
            <a:off x="207828" y="3243522"/>
            <a:ext cx="4810031" cy="205481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49431"/>
          <a:stretch/>
        </p:blipFill>
        <p:spPr>
          <a:xfrm>
            <a:off x="5498765" y="2902397"/>
            <a:ext cx="2372695" cy="899886"/>
          </a:xfrm>
          <a:prstGeom prst="rect">
            <a:avLst/>
          </a:prstGeom>
        </p:spPr>
      </p:pic>
      <p:sp>
        <p:nvSpPr>
          <p:cNvPr id="4" name="Rectangle 3"/>
          <p:cNvSpPr/>
          <p:nvPr/>
        </p:nvSpPr>
        <p:spPr>
          <a:xfrm>
            <a:off x="0" y="1619135"/>
            <a:ext cx="8590547" cy="1508105"/>
          </a:xfrm>
          <a:prstGeom prst="rect">
            <a:avLst/>
          </a:prstGeom>
        </p:spPr>
        <p:txBody>
          <a:bodyPr wrap="square">
            <a:spAutoFit/>
          </a:bodyPr>
          <a:lstStyle/>
          <a:p>
            <a:pPr marL="428625" indent="-342900">
              <a:lnSpc>
                <a:spcPct val="115000"/>
              </a:lnSpc>
              <a:buClr>
                <a:schemeClr val="tx1">
                  <a:lumMod val="65000"/>
                  <a:lumOff val="35000"/>
                </a:schemeClr>
              </a:buClr>
              <a:buSzPct val="100000"/>
              <a:buFont typeface="Arial" panose="020B0604020202020204" pitchFamily="34" charset="0"/>
              <a:buChar char="•"/>
            </a:pPr>
            <a:r>
              <a:rPr lang="en-US" sz="2000" dirty="0"/>
              <a:t>Need to extract the ongoing neural activity to understand the neural response to stimulation </a:t>
            </a:r>
          </a:p>
          <a:p>
            <a:pPr marL="428625" indent="-342900">
              <a:lnSpc>
                <a:spcPct val="115000"/>
              </a:lnSpc>
              <a:buClr>
                <a:schemeClr val="tx1">
                  <a:lumMod val="65000"/>
                  <a:lumOff val="35000"/>
                </a:schemeClr>
              </a:buClr>
              <a:buSzPct val="100000"/>
              <a:buFont typeface="Arial" panose="020B0604020202020204" pitchFamily="34" charset="0"/>
              <a:buChar char="•"/>
            </a:pPr>
            <a:r>
              <a:rPr lang="en-US" sz="2000" dirty="0">
                <a:solidFill>
                  <a:schemeClr val="tx1"/>
                </a:solidFill>
                <a:ea typeface="Roboto Condensed" panose="02000000000000000000" pitchFamily="2" charset="0"/>
                <a:cs typeface="Roboto Condensed" panose="02000000000000000000" pitchFamily="2" charset="0"/>
              </a:rPr>
              <a:t>Stimulation artifact complicates traditional analysis</a:t>
            </a:r>
            <a:endParaRPr lang="en-US" sz="2000" dirty="0"/>
          </a:p>
          <a:p>
            <a:pPr marL="428625" indent="-342900">
              <a:lnSpc>
                <a:spcPct val="115000"/>
              </a:lnSpc>
              <a:buClr>
                <a:schemeClr val="tx1">
                  <a:lumMod val="65000"/>
                  <a:lumOff val="35000"/>
                </a:schemeClr>
              </a:buClr>
              <a:buSzPct val="100000"/>
              <a:buFont typeface="Arial" panose="020B0604020202020204" pitchFamily="34" charset="0"/>
              <a:buChar char="•"/>
            </a:pPr>
            <a:endParaRPr lang="en-US" sz="2000" dirty="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629496"/>
            <a:ext cx="617292" cy="77161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492" y="5629494"/>
            <a:ext cx="771615" cy="771615"/>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11982" y="5629494"/>
            <a:ext cx="635296" cy="771615"/>
          </a:xfrm>
          <a:prstGeom prst="rect">
            <a:avLst/>
          </a:prstGeom>
        </p:spPr>
      </p:pic>
      <p:sp>
        <p:nvSpPr>
          <p:cNvPr id="12" name="Rectangle 11">
            <a:extLst>
              <a:ext uri="{FF2B5EF4-FFF2-40B4-BE49-F238E27FC236}">
                <a16:creationId xmlns:a16="http://schemas.microsoft.com/office/drawing/2014/main" id="{79004097-6687-4F72-9AC9-7C2D4236DF4F}"/>
              </a:ext>
            </a:extLst>
          </p:cNvPr>
          <p:cNvSpPr/>
          <p:nvPr/>
        </p:nvSpPr>
        <p:spPr>
          <a:xfrm>
            <a:off x="1980599" y="5554078"/>
            <a:ext cx="3467312" cy="738664"/>
          </a:xfrm>
          <a:prstGeom prst="rect">
            <a:avLst/>
          </a:prstGeom>
        </p:spPr>
        <p:txBody>
          <a:bodyPr wrap="square">
            <a:spAutoFit/>
          </a:bodyPr>
          <a:lstStyle/>
          <a:p>
            <a:r>
              <a:rPr lang="en-US" dirty="0"/>
              <a:t>With Jeneva Cronin</a:t>
            </a:r>
          </a:p>
          <a:p>
            <a:r>
              <a:rPr lang="en-US" dirty="0"/>
              <a:t>Bingni Brunton</a:t>
            </a:r>
          </a:p>
          <a:p>
            <a:r>
              <a:rPr lang="en-US" dirty="0"/>
              <a:t>Nathan Kutz</a:t>
            </a:r>
          </a:p>
        </p:txBody>
      </p:sp>
      <p:pic>
        <p:nvPicPr>
          <p:cNvPr id="6" name="Picture 5">
            <a:extLst>
              <a:ext uri="{FF2B5EF4-FFF2-40B4-BE49-F238E27FC236}">
                <a16:creationId xmlns:a16="http://schemas.microsoft.com/office/drawing/2014/main" id="{BA13F4B4-A766-4249-A994-2800053336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36032" y="4040490"/>
            <a:ext cx="2509853" cy="2466990"/>
          </a:xfrm>
          <a:prstGeom prst="rect">
            <a:avLst/>
          </a:prstGeom>
        </p:spPr>
      </p:pic>
    </p:spTree>
    <p:extLst>
      <p:ext uri="{BB962C8B-B14F-4D97-AF65-F5344CB8AC3E}">
        <p14:creationId xmlns:p14="http://schemas.microsoft.com/office/powerpoint/2010/main" val="25886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332" y="1984269"/>
            <a:ext cx="8299748" cy="4282388"/>
          </a:xfrm>
          <a:prstGeom prst="rect">
            <a:avLst/>
          </a:prstGeom>
        </p:spPr>
      </p:pic>
      <p:sp>
        <p:nvSpPr>
          <p:cNvPr id="13" name="Rectangle 12"/>
          <p:cNvSpPr/>
          <p:nvPr/>
        </p:nvSpPr>
        <p:spPr>
          <a:xfrm>
            <a:off x="1417320" y="5524500"/>
            <a:ext cx="5052060" cy="92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3578860" y="3261092"/>
            <a:ext cx="5209540" cy="2385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pPr algn="ctr"/>
            <a:r>
              <a:rPr lang="en-US" dirty="0"/>
              <a:t>Thesis</a:t>
            </a:r>
            <a:endParaRPr lang="en-US" b="1" dirty="0"/>
          </a:p>
        </p:txBody>
      </p:sp>
      <p:sp>
        <p:nvSpPr>
          <p:cNvPr id="8" name="Rectangle 7"/>
          <p:cNvSpPr/>
          <p:nvPr/>
        </p:nvSpPr>
        <p:spPr>
          <a:xfrm>
            <a:off x="3131820" y="1929444"/>
            <a:ext cx="3153410" cy="1365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28650" y="1372658"/>
            <a:ext cx="7772400" cy="669753"/>
          </a:xfrm>
        </p:spPr>
        <p:txBody>
          <a:bodyPr>
            <a:noAutofit/>
          </a:bodyPr>
          <a:lstStyle/>
          <a:p>
            <a:pPr marL="0" indent="0">
              <a:buClr>
                <a:schemeClr val="tx1">
                  <a:lumMod val="65000"/>
                  <a:lumOff val="35000"/>
                </a:schemeClr>
              </a:buClr>
              <a:buNone/>
            </a:pPr>
            <a:r>
              <a:rPr lang="en-US" sz="2000" dirty="0"/>
              <a:t>Goal: To help engineer functional neuroprosthetics for sensory restoration and plasticity enhancement</a:t>
            </a:r>
          </a:p>
          <a:p>
            <a:pPr marL="0" indent="0">
              <a:buClr>
                <a:schemeClr val="tx1">
                  <a:lumMod val="65000"/>
                  <a:lumOff val="35000"/>
                </a:schemeClr>
              </a:buClr>
              <a:buNone/>
            </a:pPr>
            <a:br>
              <a:rPr lang="en-US" sz="2000" dirty="0"/>
            </a:br>
            <a:endParaRPr lang="en-US" sz="2000" dirty="0"/>
          </a:p>
        </p:txBody>
      </p:sp>
      <p:sp>
        <p:nvSpPr>
          <p:cNvPr id="5" name="Slide Number Placeholder 4"/>
          <p:cNvSpPr>
            <a:spLocks noGrp="1"/>
          </p:cNvSpPr>
          <p:nvPr>
            <p:ph type="sldNum" sz="quarter" idx="12"/>
          </p:nvPr>
        </p:nvSpPr>
        <p:spPr/>
        <p:txBody>
          <a:bodyPr/>
          <a:lstStyle/>
          <a:p>
            <a:fld id="{6AA47257-7D4E-4911-A629-530F50ACB28F}" type="slidenum">
              <a:rPr lang="en-US" smtClean="0"/>
              <a:t>2</a:t>
            </a:fld>
            <a:endParaRPr lang="en-US" dirty="0"/>
          </a:p>
        </p:txBody>
      </p:sp>
      <p:sp>
        <p:nvSpPr>
          <p:cNvPr id="4" name="Rectangle 3"/>
          <p:cNvSpPr/>
          <p:nvPr/>
        </p:nvSpPr>
        <p:spPr>
          <a:xfrm>
            <a:off x="628650" y="1324299"/>
            <a:ext cx="7632700" cy="707886"/>
          </a:xfrm>
          <a:prstGeom prst="rect">
            <a:avLst/>
          </a:prstGeom>
          <a:ln>
            <a:noFill/>
          </a:ln>
        </p:spPr>
        <p:txBody>
          <a:bodyPr wrap="square">
            <a:spAutoFit/>
          </a:bodyPr>
          <a:lstStyle/>
          <a:p>
            <a:pPr>
              <a:buClr>
                <a:schemeClr val="tx1">
                  <a:lumMod val="65000"/>
                  <a:lumOff val="35000"/>
                </a:schemeClr>
              </a:buClr>
            </a:pPr>
            <a:r>
              <a:rPr lang="en-US" sz="2000" dirty="0"/>
              <a:t>Approach: Direct cortical stimulation (DCS) in humans through implanted electrodes can be engineered through:</a:t>
            </a:r>
          </a:p>
        </p:txBody>
      </p:sp>
      <p:sp>
        <p:nvSpPr>
          <p:cNvPr id="7" name="Rectangle 6"/>
          <p:cNvSpPr/>
          <p:nvPr/>
        </p:nvSpPr>
        <p:spPr>
          <a:xfrm>
            <a:off x="-376553" y="2996603"/>
            <a:ext cx="3616503" cy="338554"/>
          </a:xfrm>
          <a:prstGeom prst="rect">
            <a:avLst/>
          </a:prstGeom>
        </p:spPr>
        <p:txBody>
          <a:bodyPr wrap="none">
            <a:spAutoFit/>
          </a:bodyPr>
          <a:lstStyle/>
          <a:p>
            <a:pPr lvl="1">
              <a:buClr>
                <a:schemeClr val="tx1">
                  <a:lumMod val="65000"/>
                  <a:lumOff val="35000"/>
                </a:schemeClr>
              </a:buClr>
            </a:pPr>
            <a:r>
              <a:rPr lang="en-US" sz="1600" dirty="0"/>
              <a:t>Models of its spread through cortex</a:t>
            </a:r>
          </a:p>
        </p:txBody>
      </p:sp>
      <p:sp>
        <p:nvSpPr>
          <p:cNvPr id="14" name="Rectangle 13"/>
          <p:cNvSpPr/>
          <p:nvPr/>
        </p:nvSpPr>
        <p:spPr>
          <a:xfrm>
            <a:off x="4555670" y="2335991"/>
            <a:ext cx="4079875" cy="923330"/>
          </a:xfrm>
          <a:prstGeom prst="rect">
            <a:avLst/>
          </a:prstGeom>
        </p:spPr>
        <p:txBody>
          <a:bodyPr wrap="square">
            <a:spAutoFit/>
          </a:bodyPr>
          <a:lstStyle/>
          <a:p>
            <a:pPr lvl="1">
              <a:buClr>
                <a:schemeClr val="tx1">
                  <a:lumMod val="65000"/>
                  <a:lumOff val="35000"/>
                </a:schemeClr>
              </a:buClr>
            </a:pPr>
            <a:r>
              <a:rPr lang="en-US" dirty="0"/>
              <a:t>Interpretation of the underlying cortical dynamics during and in response to stimulation </a:t>
            </a:r>
          </a:p>
        </p:txBody>
      </p:sp>
      <p:sp>
        <p:nvSpPr>
          <p:cNvPr id="15" name="Rectangle 14"/>
          <p:cNvSpPr/>
          <p:nvPr/>
        </p:nvSpPr>
        <p:spPr>
          <a:xfrm>
            <a:off x="194012" y="5036819"/>
            <a:ext cx="1284268" cy="756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60960" y="4672752"/>
            <a:ext cx="2202180" cy="851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114300" y="1678242"/>
            <a:ext cx="3011985" cy="1599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921890" y="3403752"/>
            <a:ext cx="3374770" cy="369332"/>
          </a:xfrm>
          <a:prstGeom prst="rect">
            <a:avLst/>
          </a:prstGeom>
        </p:spPr>
        <p:txBody>
          <a:bodyPr wrap="none">
            <a:spAutoFit/>
          </a:bodyPr>
          <a:lstStyle/>
          <a:p>
            <a:pPr lvl="1">
              <a:buClr>
                <a:schemeClr val="tx1">
                  <a:lumMod val="65000"/>
                  <a:lumOff val="35000"/>
                </a:schemeClr>
              </a:buClr>
            </a:pPr>
            <a:r>
              <a:rPr lang="en-US" dirty="0"/>
              <a:t>Impact on neuronal plasticity</a:t>
            </a:r>
          </a:p>
        </p:txBody>
      </p:sp>
      <p:sp>
        <p:nvSpPr>
          <p:cNvPr id="19" name="Rectangle 18"/>
          <p:cNvSpPr/>
          <p:nvPr/>
        </p:nvSpPr>
        <p:spPr>
          <a:xfrm>
            <a:off x="3131820" y="3148801"/>
            <a:ext cx="388502" cy="533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214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2"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9" grpId="1" animBg="1"/>
      <p:bldP spid="9" grpId="2" animBg="1"/>
      <p:bldP spid="8" grpId="0" animBg="1"/>
      <p:bldP spid="8" grpId="1" animBg="1"/>
      <p:bldP spid="3" grpId="0" uiExpand="1" build="p"/>
      <p:bldP spid="4" grpId="0"/>
      <p:bldP spid="4" grpId="1"/>
      <p:bldP spid="7" grpId="0"/>
      <p:bldP spid="14" grpId="0"/>
      <p:bldP spid="14" grpId="1"/>
      <p:bldP spid="15" grpId="0" animBg="1"/>
      <p:bldP spid="16" grpId="0" animBg="1"/>
      <p:bldP spid="17" grpId="0" animBg="1"/>
      <p:bldP spid="18" grpId="0"/>
      <p:bldP spid="19" grpId="0" animBg="1"/>
      <p:bldP spid="1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F963-30DC-CD4A-B0B1-5FD330C5B1FF}"/>
              </a:ext>
            </a:extLst>
          </p:cNvPr>
          <p:cNvSpPr>
            <a:spLocks noGrp="1"/>
          </p:cNvSpPr>
          <p:nvPr>
            <p:ph type="title"/>
          </p:nvPr>
        </p:nvSpPr>
        <p:spPr/>
        <p:txBody>
          <a:bodyPr>
            <a:normAutofit/>
          </a:bodyPr>
          <a:lstStyle/>
          <a:p>
            <a:pPr algn="ctr"/>
            <a:r>
              <a:rPr lang="en-US" dirty="0"/>
              <a:t>Sources of neural artifacts </a:t>
            </a:r>
          </a:p>
        </p:txBody>
      </p:sp>
      <p:sp>
        <p:nvSpPr>
          <p:cNvPr id="10" name="Text Placeholder 2">
            <a:extLst>
              <a:ext uri="{FF2B5EF4-FFF2-40B4-BE49-F238E27FC236}">
                <a16:creationId xmlns:a16="http://schemas.microsoft.com/office/drawing/2014/main" id="{C6DF3B71-56EC-8D44-B443-3A7CD2559A3B}"/>
              </a:ext>
            </a:extLst>
          </p:cNvPr>
          <p:cNvSpPr>
            <a:spLocks noGrp="1"/>
          </p:cNvSpPr>
          <p:nvPr>
            <p:ph idx="1"/>
          </p:nvPr>
        </p:nvSpPr>
        <p:spPr>
          <a:xfrm>
            <a:off x="133350" y="1971460"/>
            <a:ext cx="2574045" cy="4208290"/>
          </a:xfrm>
        </p:spPr>
        <p:txBody>
          <a:bodyPr>
            <a:normAutofit/>
          </a:bodyPr>
          <a:lstStyle/>
          <a:p>
            <a:pPr>
              <a:buClr>
                <a:schemeClr val="tx1">
                  <a:lumMod val="65000"/>
                  <a:lumOff val="35000"/>
                </a:schemeClr>
              </a:buClr>
              <a:buFont typeface="Arial" panose="020B0604020202020204" pitchFamily="34" charset="0"/>
              <a:buChar char="•"/>
            </a:pPr>
            <a:r>
              <a:rPr lang="en-US" sz="2000" dirty="0"/>
              <a:t>Volume conduction through tissue</a:t>
            </a:r>
          </a:p>
          <a:p>
            <a:pPr>
              <a:buClr>
                <a:schemeClr val="tx1">
                  <a:lumMod val="65000"/>
                  <a:lumOff val="35000"/>
                </a:schemeClr>
              </a:buClr>
              <a:buFont typeface="Arial" panose="020B0604020202020204" pitchFamily="34" charset="0"/>
              <a:buChar char="•"/>
            </a:pPr>
            <a:r>
              <a:rPr lang="en-US" sz="2000" dirty="0"/>
              <a:t>Linear addition if amplifiers don’t saturate </a:t>
            </a:r>
          </a:p>
          <a:p>
            <a:pPr>
              <a:buClr>
                <a:schemeClr val="tx1">
                  <a:lumMod val="65000"/>
                  <a:lumOff val="35000"/>
                </a:schemeClr>
              </a:buClr>
              <a:buFont typeface="Arial" panose="020B0604020202020204" pitchFamily="34" charset="0"/>
              <a:buChar char="•"/>
            </a:pPr>
            <a:r>
              <a:rPr lang="en-US" sz="2000" dirty="0"/>
              <a:t>Residual artifact due to charge imbalance in tissue</a:t>
            </a:r>
          </a:p>
          <a:p>
            <a:pPr>
              <a:buClr>
                <a:schemeClr val="tx1">
                  <a:lumMod val="65000"/>
                  <a:lumOff val="35000"/>
                </a:schemeClr>
              </a:buClr>
              <a:buFont typeface="Arial" panose="020B0604020202020204" pitchFamily="34" charset="0"/>
              <a:buChar char="•"/>
            </a:pPr>
            <a:r>
              <a:rPr lang="en-US" sz="2000" dirty="0"/>
              <a:t>Active area of research </a:t>
            </a:r>
          </a:p>
          <a:p>
            <a:pPr lvl="1">
              <a:buClr>
                <a:schemeClr val="tx1">
                  <a:lumMod val="65000"/>
                  <a:lumOff val="35000"/>
                </a:schemeClr>
              </a:buClr>
              <a:buFont typeface="Arial" panose="020B0604020202020204" pitchFamily="34" charset="0"/>
              <a:buChar char="•"/>
            </a:pPr>
            <a:r>
              <a:rPr lang="en-US" sz="1600" dirty="0"/>
              <a:t>Hardware</a:t>
            </a:r>
          </a:p>
          <a:p>
            <a:pPr lvl="1">
              <a:buClr>
                <a:schemeClr val="tx1">
                  <a:lumMod val="65000"/>
                  <a:lumOff val="35000"/>
                </a:schemeClr>
              </a:buClr>
              <a:buFont typeface="Arial" panose="020B0604020202020204" pitchFamily="34" charset="0"/>
              <a:buChar char="•"/>
            </a:pPr>
            <a:r>
              <a:rPr lang="en-US" sz="1600" dirty="0"/>
              <a:t>Software </a:t>
            </a:r>
          </a:p>
        </p:txBody>
      </p:sp>
      <p:sp>
        <p:nvSpPr>
          <p:cNvPr id="4" name="Slide Number Placeholder 3">
            <a:extLst>
              <a:ext uri="{FF2B5EF4-FFF2-40B4-BE49-F238E27FC236}">
                <a16:creationId xmlns:a16="http://schemas.microsoft.com/office/drawing/2014/main" id="{9F89B548-1D3C-6C4C-8EC5-0F367553E984}"/>
              </a:ext>
            </a:extLst>
          </p:cNvPr>
          <p:cNvSpPr>
            <a:spLocks noGrp="1"/>
          </p:cNvSpPr>
          <p:nvPr>
            <p:ph type="sldNum" sz="quarter" idx="12"/>
          </p:nvPr>
        </p:nvSpPr>
        <p:spPr/>
        <p:txBody>
          <a:bodyPr/>
          <a:lstStyle/>
          <a:p>
            <a:fld id="{00000000-1234-1234-1234-123412341234}" type="slidenum">
              <a:rPr lang="en" smtClean="0"/>
              <a:pPr/>
              <a:t>20</a:t>
            </a:fld>
            <a:endParaRPr lang="en"/>
          </a:p>
        </p:txBody>
      </p:sp>
      <p:sp>
        <p:nvSpPr>
          <p:cNvPr id="9" name="TextBox 8">
            <a:extLst>
              <a:ext uri="{FF2B5EF4-FFF2-40B4-BE49-F238E27FC236}">
                <a16:creationId xmlns:a16="http://schemas.microsoft.com/office/drawing/2014/main" id="{C026EED3-9EA6-A947-BFC2-9E3E2E9074BA}"/>
              </a:ext>
            </a:extLst>
          </p:cNvPr>
          <p:cNvSpPr txBox="1"/>
          <p:nvPr/>
        </p:nvSpPr>
        <p:spPr>
          <a:xfrm>
            <a:off x="7096276" y="5841196"/>
            <a:ext cx="2493818" cy="338554"/>
          </a:xfrm>
          <a:prstGeom prst="rect">
            <a:avLst/>
          </a:prstGeom>
          <a:noFill/>
        </p:spPr>
        <p:txBody>
          <a:bodyPr wrap="square" rtlCol="0">
            <a:spAutoFit/>
          </a:bodyPr>
          <a:lstStyle/>
          <a:p>
            <a:r>
              <a:rPr lang="en-US" sz="1600" dirty="0"/>
              <a:t>Zhou A, et al, 2018</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7395" y="1909809"/>
            <a:ext cx="6254496" cy="3893515"/>
          </a:xfrm>
          <a:prstGeom prst="rect">
            <a:avLst/>
          </a:prstGeom>
        </p:spPr>
      </p:pic>
    </p:spTree>
    <p:extLst>
      <p:ext uri="{BB962C8B-B14F-4D97-AF65-F5344CB8AC3E}">
        <p14:creationId xmlns:p14="http://schemas.microsoft.com/office/powerpoint/2010/main" val="3636106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4C0F9-EA82-5946-8CFF-A8A5B075D088}"/>
              </a:ext>
            </a:extLst>
          </p:cNvPr>
          <p:cNvSpPr>
            <a:spLocks noGrp="1"/>
          </p:cNvSpPr>
          <p:nvPr>
            <p:ph type="title"/>
          </p:nvPr>
        </p:nvSpPr>
        <p:spPr>
          <a:xfrm>
            <a:off x="617220" y="365126"/>
            <a:ext cx="7898130" cy="1325563"/>
          </a:xfrm>
        </p:spPr>
        <p:txBody>
          <a:bodyPr>
            <a:normAutofit/>
          </a:bodyPr>
          <a:lstStyle/>
          <a:p>
            <a:pPr algn="ctr"/>
            <a:r>
              <a:rPr lang="en-US" sz="4000" dirty="0"/>
              <a:t>Problems with existing approaches</a:t>
            </a:r>
          </a:p>
        </p:txBody>
      </p:sp>
      <p:sp>
        <p:nvSpPr>
          <p:cNvPr id="3" name="Text Placeholder 2">
            <a:extLst>
              <a:ext uri="{FF2B5EF4-FFF2-40B4-BE49-F238E27FC236}">
                <a16:creationId xmlns:a16="http://schemas.microsoft.com/office/drawing/2014/main" id="{C6DF3B71-56EC-8D44-B443-3A7CD2559A3B}"/>
              </a:ext>
            </a:extLst>
          </p:cNvPr>
          <p:cNvSpPr>
            <a:spLocks noGrp="1"/>
          </p:cNvSpPr>
          <p:nvPr>
            <p:ph idx="1"/>
          </p:nvPr>
        </p:nvSpPr>
        <p:spPr>
          <a:xfrm>
            <a:off x="628650" y="1825624"/>
            <a:ext cx="3375735" cy="4438015"/>
          </a:xfrm>
        </p:spPr>
        <p:txBody>
          <a:bodyPr/>
          <a:lstStyle/>
          <a:p>
            <a:pPr>
              <a:buClr>
                <a:schemeClr val="tx1">
                  <a:lumMod val="65000"/>
                  <a:lumOff val="35000"/>
                </a:schemeClr>
              </a:buClr>
            </a:pPr>
            <a:r>
              <a:rPr lang="en-US" dirty="0"/>
              <a:t>Linear interpolation eliminates high frequency information </a:t>
            </a:r>
          </a:p>
          <a:p>
            <a:pPr>
              <a:buClr>
                <a:schemeClr val="tx1">
                  <a:lumMod val="65000"/>
                  <a:lumOff val="35000"/>
                </a:schemeClr>
              </a:buClr>
            </a:pPr>
            <a:r>
              <a:rPr lang="en-US" dirty="0"/>
              <a:t>Broadband gamma is an important signal (70-150 Hz)</a:t>
            </a:r>
          </a:p>
          <a:p>
            <a:pPr>
              <a:buClr>
                <a:schemeClr val="tx1">
                  <a:lumMod val="65000"/>
                  <a:lumOff val="35000"/>
                </a:schemeClr>
              </a:buClr>
            </a:pPr>
            <a:r>
              <a:rPr lang="en-US" dirty="0"/>
              <a:t>Simple averaging blurs artifacts </a:t>
            </a:r>
          </a:p>
        </p:txBody>
      </p:sp>
      <p:sp>
        <p:nvSpPr>
          <p:cNvPr id="4" name="Slide Number Placeholder 3">
            <a:extLst>
              <a:ext uri="{FF2B5EF4-FFF2-40B4-BE49-F238E27FC236}">
                <a16:creationId xmlns:a16="http://schemas.microsoft.com/office/drawing/2014/main" id="{2321BC09-CD10-7440-A1E1-DF3BE4893484}"/>
              </a:ext>
            </a:extLst>
          </p:cNvPr>
          <p:cNvSpPr>
            <a:spLocks noGrp="1"/>
          </p:cNvSpPr>
          <p:nvPr>
            <p:ph type="sldNum" sz="quarter" idx="12"/>
          </p:nvPr>
        </p:nvSpPr>
        <p:spPr/>
        <p:txBody>
          <a:bodyPr/>
          <a:lstStyle/>
          <a:p>
            <a:fld id="{00000000-1234-1234-1234-123412341234}" type="slidenum">
              <a:rPr lang="en" smtClean="0"/>
              <a:pPr/>
              <a:t>21</a:t>
            </a:fld>
            <a:endParaRPr lang="en"/>
          </a:p>
        </p:txBody>
      </p:sp>
      <p:pic>
        <p:nvPicPr>
          <p:cNvPr id="6" name="Picture 5">
            <a:extLst>
              <a:ext uri="{FF2B5EF4-FFF2-40B4-BE49-F238E27FC236}">
                <a16:creationId xmlns:a16="http://schemas.microsoft.com/office/drawing/2014/main" id="{5CDE94E2-65FE-9546-9EF1-0B19E2B895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957"/>
          <a:stretch/>
        </p:blipFill>
        <p:spPr>
          <a:xfrm>
            <a:off x="4241466" y="1892300"/>
            <a:ext cx="4779692" cy="2899728"/>
          </a:xfrm>
          <a:prstGeom prst="rect">
            <a:avLst/>
          </a:prstGeom>
        </p:spPr>
      </p:pic>
      <p:cxnSp>
        <p:nvCxnSpPr>
          <p:cNvPr id="7" name="Straight Arrow Connector 6"/>
          <p:cNvCxnSpPr/>
          <p:nvPr/>
        </p:nvCxnSpPr>
        <p:spPr>
          <a:xfrm flipH="1" flipV="1">
            <a:off x="5787960" y="3695236"/>
            <a:ext cx="43772" cy="1139411"/>
          </a:xfrm>
          <a:prstGeom prst="straightConnector1">
            <a:avLst/>
          </a:prstGeom>
          <a:ln w="28575">
            <a:solidFill>
              <a:srgbClr val="0F6AB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7236571" y="3695236"/>
            <a:ext cx="316957" cy="1096792"/>
          </a:xfrm>
          <a:prstGeom prst="straightConnector1">
            <a:avLst/>
          </a:prstGeom>
          <a:ln w="28575">
            <a:solidFill>
              <a:srgbClr val="DD6835"/>
            </a:solidFill>
            <a:tailEnd type="triangle"/>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C6DF3B71-56EC-8D44-B443-3A7CD2559A3B}"/>
              </a:ext>
            </a:extLst>
          </p:cNvPr>
          <p:cNvSpPr txBox="1">
            <a:spLocks/>
          </p:cNvSpPr>
          <p:nvPr/>
        </p:nvSpPr>
        <p:spPr>
          <a:xfrm>
            <a:off x="5199641" y="4792028"/>
            <a:ext cx="2504666" cy="574216"/>
          </a:xfrm>
          <a:prstGeom prst="rect">
            <a:avLst/>
          </a:prstGeom>
        </p:spPr>
        <p:txBody>
          <a:bodyPr spcFirstLastPara="1" vert="horz" wrap="square" lIns="91425" tIns="91425" rIns="91425" bIns="91425" rtlCol="0" anchor="t" anchorCtr="0">
            <a:normAutofit/>
          </a:bodyPr>
          <a:lstStyle>
            <a:lvl1pPr marL="342900" lvl="0" indent="-257175"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685800" lvl="1" indent="-238125" algn="l" defTabSz="914400" rtl="0" eaLnBrk="1" latinLnBrk="0" hangingPunct="1">
              <a:lnSpc>
                <a:spcPct val="90000"/>
              </a:lnSpc>
              <a:spcBef>
                <a:spcPts val="120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028700" lvl="2" indent="-238125" algn="l" defTabSz="914400" rtl="0" eaLnBrk="1" latinLnBrk="0" hangingPunct="1">
              <a:lnSpc>
                <a:spcPct val="90000"/>
              </a:lnSpc>
              <a:spcBef>
                <a:spcPts val="120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371600" lvl="3" indent="-238125" algn="l" defTabSz="914400" rtl="0" eaLnBrk="1" latinLnBrk="0" hangingPunct="1">
              <a:lnSpc>
                <a:spcPct val="90000"/>
              </a:lnSpc>
              <a:spcBef>
                <a:spcPts val="120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1714500" lvl="4" indent="-238125" algn="l" defTabSz="914400" rtl="0" eaLnBrk="1" latinLnBrk="0" hangingPunct="1">
              <a:lnSpc>
                <a:spcPct val="90000"/>
              </a:lnSpc>
              <a:spcBef>
                <a:spcPts val="120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057400" lvl="5" indent="-238125" algn="l" defTabSz="914400" rtl="0" eaLnBrk="1" latinLnBrk="0" hangingPunct="1">
              <a:lnSpc>
                <a:spcPct val="90000"/>
              </a:lnSpc>
              <a:spcBef>
                <a:spcPts val="120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2400300" lvl="6" indent="-238125" algn="l" defTabSz="914400" rtl="0" eaLnBrk="1" latinLnBrk="0" hangingPunct="1">
              <a:lnSpc>
                <a:spcPct val="90000"/>
              </a:lnSpc>
              <a:spcBef>
                <a:spcPts val="120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2743200" lvl="7" indent="-238125" algn="l" defTabSz="914400" rtl="0" eaLnBrk="1" latinLnBrk="0" hangingPunct="1">
              <a:lnSpc>
                <a:spcPct val="90000"/>
              </a:lnSpc>
              <a:spcBef>
                <a:spcPts val="120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3086100" lvl="8" indent="-238125" algn="l" defTabSz="914400" rtl="0" eaLnBrk="1" latinLnBrk="0" hangingPunct="1">
              <a:lnSpc>
                <a:spcPct val="90000"/>
              </a:lnSpc>
              <a:spcBef>
                <a:spcPts val="1200"/>
              </a:spcBef>
              <a:spcAft>
                <a:spcPts val="1200"/>
              </a:spcAft>
              <a:buSzPts val="1400"/>
              <a:buFont typeface="Arial" panose="020B0604020202020204" pitchFamily="34" charset="0"/>
              <a:buChar char="■"/>
              <a:defRPr sz="1800" kern="1200">
                <a:solidFill>
                  <a:schemeClr val="tx1"/>
                </a:solidFill>
                <a:latin typeface="+mn-lt"/>
                <a:ea typeface="+mn-ea"/>
                <a:cs typeface="+mn-cs"/>
              </a:defRPr>
            </a:lvl9pPr>
          </a:lstStyle>
          <a:p>
            <a:pPr marL="85725" indent="0">
              <a:buClr>
                <a:schemeClr val="tx1">
                  <a:lumMod val="65000"/>
                  <a:lumOff val="35000"/>
                </a:schemeClr>
              </a:buClr>
              <a:buNone/>
            </a:pPr>
            <a:r>
              <a:rPr lang="en-US" sz="1800" dirty="0">
                <a:solidFill>
                  <a:srgbClr val="0F6AB1"/>
                </a:solidFill>
              </a:rPr>
              <a:t>Interpolated</a:t>
            </a:r>
          </a:p>
        </p:txBody>
      </p:sp>
      <p:sp>
        <p:nvSpPr>
          <p:cNvPr id="14" name="Text Placeholder 2">
            <a:extLst>
              <a:ext uri="{FF2B5EF4-FFF2-40B4-BE49-F238E27FC236}">
                <a16:creationId xmlns:a16="http://schemas.microsoft.com/office/drawing/2014/main" id="{C6DF3B71-56EC-8D44-B443-3A7CD2559A3B}"/>
              </a:ext>
            </a:extLst>
          </p:cNvPr>
          <p:cNvSpPr txBox="1">
            <a:spLocks/>
          </p:cNvSpPr>
          <p:nvPr/>
        </p:nvSpPr>
        <p:spPr>
          <a:xfrm>
            <a:off x="7184208" y="4792028"/>
            <a:ext cx="641694" cy="355059"/>
          </a:xfrm>
          <a:prstGeom prst="rect">
            <a:avLst/>
          </a:prstGeom>
        </p:spPr>
        <p:txBody>
          <a:bodyPr spcFirstLastPara="1" vert="horz" wrap="square" lIns="91425" tIns="91425" rIns="91425" bIns="91425" rtlCol="0" anchor="t" anchorCtr="0">
            <a:normAutofit fontScale="85000" lnSpcReduction="20000"/>
          </a:bodyPr>
          <a:lstStyle>
            <a:lvl1pPr marL="342900" lvl="0" indent="-257175"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685800" lvl="1" indent="-238125" algn="l" defTabSz="914400" rtl="0" eaLnBrk="1" latinLnBrk="0" hangingPunct="1">
              <a:lnSpc>
                <a:spcPct val="90000"/>
              </a:lnSpc>
              <a:spcBef>
                <a:spcPts val="120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028700" lvl="2" indent="-238125" algn="l" defTabSz="914400" rtl="0" eaLnBrk="1" latinLnBrk="0" hangingPunct="1">
              <a:lnSpc>
                <a:spcPct val="90000"/>
              </a:lnSpc>
              <a:spcBef>
                <a:spcPts val="120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1371600" lvl="3" indent="-238125" algn="l" defTabSz="914400" rtl="0" eaLnBrk="1" latinLnBrk="0" hangingPunct="1">
              <a:lnSpc>
                <a:spcPct val="90000"/>
              </a:lnSpc>
              <a:spcBef>
                <a:spcPts val="120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1714500" lvl="4" indent="-238125" algn="l" defTabSz="914400" rtl="0" eaLnBrk="1" latinLnBrk="0" hangingPunct="1">
              <a:lnSpc>
                <a:spcPct val="90000"/>
              </a:lnSpc>
              <a:spcBef>
                <a:spcPts val="120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2057400" lvl="5" indent="-238125" algn="l" defTabSz="914400" rtl="0" eaLnBrk="1" latinLnBrk="0" hangingPunct="1">
              <a:lnSpc>
                <a:spcPct val="90000"/>
              </a:lnSpc>
              <a:spcBef>
                <a:spcPts val="120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2400300" lvl="6" indent="-238125" algn="l" defTabSz="914400" rtl="0" eaLnBrk="1" latinLnBrk="0" hangingPunct="1">
              <a:lnSpc>
                <a:spcPct val="90000"/>
              </a:lnSpc>
              <a:spcBef>
                <a:spcPts val="120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2743200" lvl="7" indent="-238125" algn="l" defTabSz="914400" rtl="0" eaLnBrk="1" latinLnBrk="0" hangingPunct="1">
              <a:lnSpc>
                <a:spcPct val="90000"/>
              </a:lnSpc>
              <a:spcBef>
                <a:spcPts val="120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3086100" lvl="8" indent="-238125" algn="l" defTabSz="914400" rtl="0" eaLnBrk="1" latinLnBrk="0" hangingPunct="1">
              <a:lnSpc>
                <a:spcPct val="90000"/>
              </a:lnSpc>
              <a:spcBef>
                <a:spcPts val="1200"/>
              </a:spcBef>
              <a:spcAft>
                <a:spcPts val="1200"/>
              </a:spcAft>
              <a:buSzPts val="1400"/>
              <a:buFont typeface="Arial" panose="020B0604020202020204" pitchFamily="34" charset="0"/>
              <a:buChar char="■"/>
              <a:defRPr sz="1800" kern="1200">
                <a:solidFill>
                  <a:schemeClr val="tx1"/>
                </a:solidFill>
                <a:latin typeface="+mn-lt"/>
                <a:ea typeface="+mn-ea"/>
                <a:cs typeface="+mn-cs"/>
              </a:defRPr>
            </a:lvl9pPr>
          </a:lstStyle>
          <a:p>
            <a:pPr marL="85725" indent="0">
              <a:buClr>
                <a:schemeClr val="tx1">
                  <a:lumMod val="65000"/>
                  <a:lumOff val="35000"/>
                </a:schemeClr>
              </a:buClr>
              <a:buNone/>
            </a:pPr>
            <a:r>
              <a:rPr lang="en-US" sz="1800" dirty="0">
                <a:solidFill>
                  <a:srgbClr val="D85015"/>
                </a:solidFill>
              </a:rPr>
              <a:t>raw</a:t>
            </a:r>
          </a:p>
        </p:txBody>
      </p:sp>
    </p:spTree>
    <p:extLst>
      <p:ext uri="{BB962C8B-B14F-4D97-AF65-F5344CB8AC3E}">
        <p14:creationId xmlns:p14="http://schemas.microsoft.com/office/powerpoint/2010/main" val="87471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388" r="7772"/>
          <a:stretch/>
        </p:blipFill>
        <p:spPr>
          <a:xfrm>
            <a:off x="172375" y="3883228"/>
            <a:ext cx="4005396" cy="285909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612" r="5939"/>
          <a:stretch/>
        </p:blipFill>
        <p:spPr>
          <a:xfrm>
            <a:off x="4350146" y="3690360"/>
            <a:ext cx="3777561" cy="3098091"/>
          </a:xfrm>
          <a:prstGeom prst="rect">
            <a:avLst/>
          </a:prstGeom>
        </p:spPr>
      </p:pic>
      <p:sp>
        <p:nvSpPr>
          <p:cNvPr id="6" name="Title 1">
            <a:extLst>
              <a:ext uri="{FF2B5EF4-FFF2-40B4-BE49-F238E27FC236}">
                <a16:creationId xmlns:a16="http://schemas.microsoft.com/office/drawing/2014/main" id="{6DCD9EF0-782F-CC4C-B774-AFF386DFE784}"/>
              </a:ext>
            </a:extLst>
          </p:cNvPr>
          <p:cNvSpPr txBox="1">
            <a:spLocks/>
          </p:cNvSpPr>
          <p:nvPr/>
        </p:nvSpPr>
        <p:spPr>
          <a:xfrm>
            <a:off x="1303020" y="393192"/>
            <a:ext cx="6726555" cy="5726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600" dirty="0">
                <a:latin typeface="+mj-lt"/>
              </a:rPr>
              <a:t>Clustered dictionary based template matching technique</a:t>
            </a:r>
          </a:p>
        </p:txBody>
      </p:sp>
      <p:sp>
        <p:nvSpPr>
          <p:cNvPr id="2" name="TextBox 1"/>
          <p:cNvSpPr txBox="1"/>
          <p:nvPr/>
        </p:nvSpPr>
        <p:spPr>
          <a:xfrm>
            <a:off x="950495" y="1645087"/>
            <a:ext cx="7521962" cy="2616101"/>
          </a:xfrm>
          <a:prstGeom prst="rect">
            <a:avLst/>
          </a:prstGeom>
          <a:noFill/>
        </p:spPr>
        <p:txBody>
          <a:bodyPr wrap="square" rtlCol="0">
            <a:spAutoFit/>
          </a:bodyPr>
          <a:lstStyle/>
          <a:p>
            <a:pPr marL="342900" indent="-342900">
              <a:buClr>
                <a:schemeClr val="tx1">
                  <a:lumMod val="65000"/>
                  <a:lumOff val="35000"/>
                </a:schemeClr>
              </a:buClr>
              <a:buFont typeface="Arial" panose="020B0604020202020204" pitchFamily="34" charset="0"/>
              <a:buChar char="•"/>
            </a:pPr>
            <a:r>
              <a:rPr lang="en-US" sz="2400" dirty="0"/>
              <a:t>Detect onset/offset of each stimulation (z-score threshold crossing)</a:t>
            </a:r>
          </a:p>
          <a:p>
            <a:pPr marL="342900" indent="-342900">
              <a:buClr>
                <a:schemeClr val="tx1">
                  <a:lumMod val="65000"/>
                  <a:lumOff val="35000"/>
                </a:schemeClr>
              </a:buClr>
              <a:buFont typeface="Arial" panose="020B0604020202020204" pitchFamily="34" charset="0"/>
              <a:buChar char="•"/>
            </a:pPr>
            <a:r>
              <a:rPr lang="en-US" sz="2400" dirty="0"/>
              <a:t>Dictionary of artifact templates, channel by channel (DBSCAN)</a:t>
            </a:r>
          </a:p>
          <a:p>
            <a:pPr marL="342900" indent="-342900">
              <a:buClr>
                <a:schemeClr val="tx1">
                  <a:lumMod val="65000"/>
                  <a:lumOff val="35000"/>
                </a:schemeClr>
              </a:buClr>
              <a:buFont typeface="Arial" panose="020B0604020202020204" pitchFamily="34" charset="0"/>
              <a:buChar char="•"/>
            </a:pPr>
            <a:r>
              <a:rPr lang="en-US" sz="2400" dirty="0"/>
              <a:t>If there is a finite set, you can remove whichever one matches best</a:t>
            </a:r>
          </a:p>
          <a:p>
            <a:pPr marL="342900" indent="-342900">
              <a:buClr>
                <a:schemeClr val="tx1">
                  <a:lumMod val="65000"/>
                  <a:lumOff val="35000"/>
                </a:schemeClr>
              </a:buClr>
              <a:buFont typeface="Arial" panose="020B0604020202020204" pitchFamily="34" charset="0"/>
              <a:buChar char="•"/>
            </a:pPr>
            <a:endParaRPr lang="en-US" sz="2000" dirty="0"/>
          </a:p>
        </p:txBody>
      </p:sp>
      <p:sp>
        <p:nvSpPr>
          <p:cNvPr id="7" name="Slide Number Placeholder 6"/>
          <p:cNvSpPr>
            <a:spLocks noGrp="1"/>
          </p:cNvSpPr>
          <p:nvPr>
            <p:ph type="sldNum" sz="quarter" idx="12"/>
          </p:nvPr>
        </p:nvSpPr>
        <p:spPr/>
        <p:txBody>
          <a:bodyPr/>
          <a:lstStyle/>
          <a:p>
            <a:fld id="{87E18814-6D5A-42B9-8275-A80BAD2371CB}" type="slidenum">
              <a:rPr lang="en-US" smtClean="0"/>
              <a:t>22</a:t>
            </a:fld>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013" y="3886623"/>
            <a:ext cx="3628758" cy="261270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8053" y="3583730"/>
            <a:ext cx="3095043" cy="3038769"/>
          </a:xfrm>
          <a:prstGeom prst="rect">
            <a:avLst/>
          </a:prstGeom>
        </p:spPr>
      </p:pic>
      <p:sp>
        <p:nvSpPr>
          <p:cNvPr id="10" name="TextBox 9">
            <a:extLst>
              <a:ext uri="{FF2B5EF4-FFF2-40B4-BE49-F238E27FC236}">
                <a16:creationId xmlns:a16="http://schemas.microsoft.com/office/drawing/2014/main" id="{C026EED3-9EA6-A947-BFC2-9E3E2E9074BA}"/>
              </a:ext>
            </a:extLst>
          </p:cNvPr>
          <p:cNvSpPr txBox="1"/>
          <p:nvPr/>
        </p:nvSpPr>
        <p:spPr>
          <a:xfrm>
            <a:off x="523232" y="6437833"/>
            <a:ext cx="2493818" cy="369332"/>
          </a:xfrm>
          <a:prstGeom prst="rect">
            <a:avLst/>
          </a:prstGeom>
          <a:noFill/>
        </p:spPr>
        <p:txBody>
          <a:bodyPr wrap="square" rtlCol="0">
            <a:spAutoFit/>
          </a:bodyPr>
          <a:lstStyle/>
          <a:p>
            <a:r>
              <a:rPr lang="en-US" dirty="0"/>
              <a:t>Wikipedia</a:t>
            </a:r>
          </a:p>
        </p:txBody>
      </p:sp>
    </p:spTree>
    <p:extLst>
      <p:ext uri="{BB962C8B-B14F-4D97-AF65-F5344CB8AC3E}">
        <p14:creationId xmlns:p14="http://schemas.microsoft.com/office/powerpoint/2010/main" val="129301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847" y="2273968"/>
            <a:ext cx="8829727" cy="4206004"/>
          </a:xfrm>
          <a:prstGeom prst="rect">
            <a:avLst/>
          </a:prstGeom>
        </p:spPr>
      </p:pic>
      <p:sp>
        <p:nvSpPr>
          <p:cNvPr id="2" name="Title 1"/>
          <p:cNvSpPr>
            <a:spLocks noGrp="1"/>
          </p:cNvSpPr>
          <p:nvPr>
            <p:ph type="title"/>
          </p:nvPr>
        </p:nvSpPr>
        <p:spPr/>
        <p:txBody>
          <a:bodyPr>
            <a:normAutofit fontScale="90000"/>
          </a:bodyPr>
          <a:lstStyle/>
          <a:p>
            <a:pPr algn="ctr"/>
            <a:r>
              <a:rPr lang="en-US" sz="3600" dirty="0">
                <a:latin typeface="+mj-lt"/>
              </a:rPr>
              <a:t>Can now examine time-frequency responses during time windows of stimulation</a:t>
            </a:r>
          </a:p>
        </p:txBody>
      </p:sp>
      <p:sp>
        <p:nvSpPr>
          <p:cNvPr id="3" name="Slide Number Placeholder 2"/>
          <p:cNvSpPr>
            <a:spLocks noGrp="1"/>
          </p:cNvSpPr>
          <p:nvPr>
            <p:ph type="sldNum" sz="quarter" idx="12"/>
          </p:nvPr>
        </p:nvSpPr>
        <p:spPr/>
        <p:txBody>
          <a:bodyPr/>
          <a:lstStyle/>
          <a:p>
            <a:fld id="{00000000-1234-1234-1234-123412341234}" type="slidenum">
              <a:rPr lang="en" smtClean="0"/>
              <a:pPr/>
              <a:t>23</a:t>
            </a:fld>
            <a:endParaRPr lang="en"/>
          </a:p>
        </p:txBody>
      </p:sp>
      <p:cxnSp>
        <p:nvCxnSpPr>
          <p:cNvPr id="5" name="Straight Arrow Connector 4"/>
          <p:cNvCxnSpPr/>
          <p:nvPr/>
        </p:nvCxnSpPr>
        <p:spPr>
          <a:xfrm flipH="1">
            <a:off x="7505700" y="2042160"/>
            <a:ext cx="289560" cy="762000"/>
          </a:xfrm>
          <a:prstGeom prst="straightConnector1">
            <a:avLst/>
          </a:prstGeom>
          <a:ln w="28575">
            <a:solidFill>
              <a:srgbClr val="F0027F"/>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207568" y="1673064"/>
            <a:ext cx="1539240" cy="338554"/>
          </a:xfrm>
          <a:prstGeom prst="rect">
            <a:avLst/>
          </a:prstGeom>
        </p:spPr>
        <p:txBody>
          <a:bodyPr wrap="square">
            <a:spAutoFit/>
          </a:bodyPr>
          <a:lstStyle/>
          <a:p>
            <a:pPr>
              <a:buClr>
                <a:schemeClr val="tx1">
                  <a:lumMod val="65000"/>
                  <a:lumOff val="35000"/>
                </a:schemeClr>
              </a:buClr>
            </a:pPr>
            <a:r>
              <a:rPr lang="en-US" sz="1600" dirty="0">
                <a:solidFill>
                  <a:srgbClr val="F0027F"/>
                </a:solidFill>
              </a:rPr>
              <a:t>Stimulate here</a:t>
            </a:r>
          </a:p>
        </p:txBody>
      </p:sp>
      <p:cxnSp>
        <p:nvCxnSpPr>
          <p:cNvPr id="8" name="Straight Arrow Connector 7"/>
          <p:cNvCxnSpPr/>
          <p:nvPr/>
        </p:nvCxnSpPr>
        <p:spPr>
          <a:xfrm>
            <a:off x="5341620" y="2226483"/>
            <a:ext cx="571500" cy="716346"/>
          </a:xfrm>
          <a:prstGeom prst="straightConnector1">
            <a:avLst/>
          </a:prstGeom>
          <a:ln w="28575">
            <a:solidFill>
              <a:srgbClr val="E6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211474" y="1794856"/>
            <a:ext cx="2372205" cy="338554"/>
          </a:xfrm>
          <a:prstGeom prst="rect">
            <a:avLst/>
          </a:prstGeom>
        </p:spPr>
        <p:txBody>
          <a:bodyPr wrap="square">
            <a:spAutoFit/>
          </a:bodyPr>
          <a:lstStyle/>
          <a:p>
            <a:pPr>
              <a:buClr>
                <a:schemeClr val="tx1">
                  <a:lumMod val="65000"/>
                  <a:lumOff val="35000"/>
                </a:schemeClr>
              </a:buClr>
            </a:pPr>
            <a:r>
              <a:rPr lang="en-US" sz="1600" dirty="0">
                <a:solidFill>
                  <a:srgbClr val="FF0000"/>
                </a:solidFill>
              </a:rPr>
              <a:t>Record everywhere else</a:t>
            </a:r>
          </a:p>
        </p:txBody>
      </p:sp>
      <p:sp>
        <p:nvSpPr>
          <p:cNvPr id="11" name="Rectangle 10"/>
          <p:cNvSpPr/>
          <p:nvPr/>
        </p:nvSpPr>
        <p:spPr>
          <a:xfrm>
            <a:off x="1098063" y="2292416"/>
            <a:ext cx="2372205" cy="338554"/>
          </a:xfrm>
          <a:prstGeom prst="rect">
            <a:avLst/>
          </a:prstGeom>
        </p:spPr>
        <p:txBody>
          <a:bodyPr wrap="square">
            <a:spAutoFit/>
          </a:bodyPr>
          <a:lstStyle/>
          <a:p>
            <a:pPr>
              <a:buClr>
                <a:schemeClr val="tx1">
                  <a:lumMod val="65000"/>
                  <a:lumOff val="35000"/>
                </a:schemeClr>
              </a:buClr>
            </a:pPr>
            <a:r>
              <a:rPr lang="en-US" sz="1600" dirty="0">
                <a:solidFill>
                  <a:srgbClr val="036C00"/>
                </a:solidFill>
              </a:rPr>
              <a:t>Recover signals here</a:t>
            </a:r>
          </a:p>
        </p:txBody>
      </p:sp>
    </p:spTree>
    <p:extLst>
      <p:ext uri="{BB962C8B-B14F-4D97-AF65-F5344CB8AC3E}">
        <p14:creationId xmlns:p14="http://schemas.microsoft.com/office/powerpoint/2010/main" val="415019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F0D7BB-98B9-CC46-B125-AD7F99A5F4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004" t="41579"/>
          <a:stretch/>
        </p:blipFill>
        <p:spPr>
          <a:xfrm>
            <a:off x="6912319" y="4465500"/>
            <a:ext cx="1858476" cy="1883689"/>
          </a:xfrm>
          <a:prstGeom prst="rect">
            <a:avLst/>
          </a:prstGeom>
        </p:spPr>
      </p:pic>
      <p:sp>
        <p:nvSpPr>
          <p:cNvPr id="2" name="Title 1"/>
          <p:cNvSpPr>
            <a:spLocks noGrp="1"/>
          </p:cNvSpPr>
          <p:nvPr>
            <p:ph type="title"/>
          </p:nvPr>
        </p:nvSpPr>
        <p:spPr/>
        <p:txBody>
          <a:bodyPr>
            <a:normAutofit/>
          </a:bodyPr>
          <a:lstStyle/>
          <a:p>
            <a:pPr algn="ctr"/>
            <a:r>
              <a:rPr lang="en-US" sz="3600" dirty="0">
                <a:latin typeface="+mj-lt"/>
              </a:rPr>
              <a:t>Future work – validation and more advanced methods</a:t>
            </a:r>
          </a:p>
        </p:txBody>
      </p:sp>
      <p:sp>
        <p:nvSpPr>
          <p:cNvPr id="3" name="Slide Number Placeholder 2"/>
          <p:cNvSpPr>
            <a:spLocks noGrp="1"/>
          </p:cNvSpPr>
          <p:nvPr>
            <p:ph type="sldNum" sz="quarter" idx="12"/>
          </p:nvPr>
        </p:nvSpPr>
        <p:spPr/>
        <p:txBody>
          <a:bodyPr/>
          <a:lstStyle/>
          <a:p>
            <a:fld id="{00000000-1234-1234-1234-123412341234}" type="slidenum">
              <a:rPr lang="en" smtClean="0"/>
              <a:pPr/>
              <a:t>24</a:t>
            </a:fld>
            <a:endParaRPr lang="en"/>
          </a:p>
        </p:txBody>
      </p:sp>
      <p:sp>
        <p:nvSpPr>
          <p:cNvPr id="5" name="TextBox 4"/>
          <p:cNvSpPr txBox="1"/>
          <p:nvPr/>
        </p:nvSpPr>
        <p:spPr>
          <a:xfrm>
            <a:off x="160020" y="1458199"/>
            <a:ext cx="4097867" cy="3785652"/>
          </a:xfrm>
          <a:prstGeom prst="rect">
            <a:avLst/>
          </a:prstGeom>
          <a:noFill/>
        </p:spPr>
        <p:txBody>
          <a:bodyPr wrap="square" rtlCol="0">
            <a:spAutoFit/>
          </a:bodyPr>
          <a:lstStyle/>
          <a:p>
            <a:pPr marL="342900" indent="-342900">
              <a:buClr>
                <a:schemeClr val="tx1">
                  <a:lumMod val="65000"/>
                  <a:lumOff val="35000"/>
                </a:schemeClr>
              </a:buClr>
              <a:buFont typeface="Arial" panose="020B0604020202020204" pitchFamily="34" charset="0"/>
              <a:buChar char="•"/>
            </a:pPr>
            <a:r>
              <a:rPr lang="en-US" sz="2400" b="1" dirty="0"/>
              <a:t>Validation</a:t>
            </a:r>
          </a:p>
          <a:p>
            <a:pPr marL="800100" lvl="1" indent="-342900">
              <a:buClr>
                <a:schemeClr val="tx1">
                  <a:lumMod val="65000"/>
                  <a:lumOff val="35000"/>
                </a:schemeClr>
              </a:buClr>
              <a:buFont typeface="Arial" panose="020B0604020202020204" pitchFamily="34" charset="0"/>
              <a:buChar char="•"/>
            </a:pPr>
            <a:r>
              <a:rPr lang="en-US" sz="2400" dirty="0"/>
              <a:t>Lomb-Scargle periodogram</a:t>
            </a:r>
            <a:r>
              <a:rPr lang="en-US" sz="2400" baseline="30000" dirty="0"/>
              <a:t>1</a:t>
            </a:r>
            <a:endParaRPr lang="en-US" sz="2400" dirty="0"/>
          </a:p>
          <a:p>
            <a:pPr marL="800100" lvl="1" indent="-342900">
              <a:buClr>
                <a:schemeClr val="tx1">
                  <a:lumMod val="65000"/>
                  <a:lumOff val="35000"/>
                </a:schemeClr>
              </a:buClr>
              <a:buFont typeface="Arial" panose="020B0604020202020204" pitchFamily="34" charset="0"/>
              <a:buChar char="•"/>
            </a:pPr>
            <a:r>
              <a:rPr lang="en-US" sz="2400" dirty="0"/>
              <a:t>Synthetic data set</a:t>
            </a:r>
            <a:r>
              <a:rPr lang="en-US" sz="2400" baseline="30000" dirty="0"/>
              <a:t>2</a:t>
            </a:r>
          </a:p>
          <a:p>
            <a:pPr lvl="1">
              <a:buClr>
                <a:schemeClr val="tx1">
                  <a:lumMod val="65000"/>
                  <a:lumOff val="35000"/>
                </a:schemeClr>
              </a:buClr>
            </a:pPr>
            <a:endParaRPr lang="en-US" sz="2400" dirty="0"/>
          </a:p>
          <a:p>
            <a:pPr marL="342900" indent="-342900">
              <a:buClr>
                <a:schemeClr val="tx1">
                  <a:lumMod val="65000"/>
                  <a:lumOff val="35000"/>
                </a:schemeClr>
              </a:buClr>
              <a:buFont typeface="Arial" panose="020B0604020202020204" pitchFamily="34" charset="0"/>
              <a:buChar char="•"/>
            </a:pPr>
            <a:r>
              <a:rPr lang="en-US" sz="2400" b="1" dirty="0"/>
              <a:t>New techniques</a:t>
            </a:r>
          </a:p>
          <a:p>
            <a:pPr marL="800100" lvl="1" indent="-342900">
              <a:buClr>
                <a:schemeClr val="tx1">
                  <a:lumMod val="65000"/>
                  <a:lumOff val="35000"/>
                </a:schemeClr>
              </a:buClr>
              <a:buFont typeface="Arial" panose="020B0604020202020204" pitchFamily="34" charset="0"/>
              <a:buChar char="•"/>
            </a:pPr>
            <a:r>
              <a:rPr lang="en-US" sz="2400" dirty="0"/>
              <a:t>Principal component regression</a:t>
            </a:r>
            <a:r>
              <a:rPr lang="en-US" sz="2400" baseline="30000" dirty="0"/>
              <a:t>2</a:t>
            </a:r>
          </a:p>
          <a:p>
            <a:pPr marL="800100" lvl="1" indent="-342900">
              <a:buClr>
                <a:schemeClr val="tx1">
                  <a:lumMod val="65000"/>
                  <a:lumOff val="35000"/>
                </a:schemeClr>
              </a:buClr>
              <a:buFont typeface="Arial" panose="020B0604020202020204" pitchFamily="34" charset="0"/>
              <a:buChar char="•"/>
            </a:pPr>
            <a:r>
              <a:rPr lang="en-US" sz="2400" dirty="0"/>
              <a:t>Dirichlet Process Mixture Model</a:t>
            </a:r>
            <a:r>
              <a:rPr lang="en-US" sz="2400" baseline="30000" dirty="0"/>
              <a:t>3</a:t>
            </a:r>
          </a:p>
        </p:txBody>
      </p:sp>
      <p:sp>
        <p:nvSpPr>
          <p:cNvPr id="7" name="TextBox 6">
            <a:extLst>
              <a:ext uri="{FF2B5EF4-FFF2-40B4-BE49-F238E27FC236}">
                <a16:creationId xmlns:a16="http://schemas.microsoft.com/office/drawing/2014/main" id="{C026EED3-9EA6-A947-BFC2-9E3E2E9074BA}"/>
              </a:ext>
            </a:extLst>
          </p:cNvPr>
          <p:cNvSpPr txBox="1"/>
          <p:nvPr/>
        </p:nvSpPr>
        <p:spPr>
          <a:xfrm>
            <a:off x="291327" y="5670425"/>
            <a:ext cx="2751675" cy="1107996"/>
          </a:xfrm>
          <a:prstGeom prst="rect">
            <a:avLst/>
          </a:prstGeom>
          <a:noFill/>
        </p:spPr>
        <p:txBody>
          <a:bodyPr wrap="square" rtlCol="0">
            <a:spAutoFit/>
          </a:bodyPr>
          <a:lstStyle/>
          <a:p>
            <a:r>
              <a:rPr lang="en-US" sz="1100" dirty="0"/>
              <a:t>1. Muller L, et al, 2018</a:t>
            </a:r>
          </a:p>
          <a:p>
            <a:r>
              <a:rPr lang="en-US" sz="1100" dirty="0"/>
              <a:t>2. O’Shea DJ, et al, 2017</a:t>
            </a:r>
          </a:p>
          <a:p>
            <a:r>
              <a:rPr lang="en-US" sz="1100" dirty="0"/>
              <a:t>3. Teh YW, et al, 2006</a:t>
            </a:r>
          </a:p>
          <a:p>
            <a:r>
              <a:rPr lang="en-US" sz="1100" dirty="0"/>
              <a:t>4. http://austinrochford.com/posts/2016-02-25-density-estimation-dpm.html</a:t>
            </a:r>
          </a:p>
          <a:p>
            <a:r>
              <a:rPr lang="en-US" sz="1100" dirty="0"/>
              <a:t> </a:t>
            </a:r>
          </a:p>
        </p:txBody>
      </p:sp>
      <p:pic>
        <p:nvPicPr>
          <p:cNvPr id="10" name="Picture 9">
            <a:extLst>
              <a:ext uri="{FF2B5EF4-FFF2-40B4-BE49-F238E27FC236}">
                <a16:creationId xmlns:a16="http://schemas.microsoft.com/office/drawing/2014/main" id="{48F367DD-853D-7949-A8FD-43FE8FA9DC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817" r="836" b="61732"/>
          <a:stretch/>
        </p:blipFill>
        <p:spPr>
          <a:xfrm>
            <a:off x="4391746" y="4754093"/>
            <a:ext cx="2567035" cy="1306503"/>
          </a:xfrm>
          <a:prstGeom prst="rect">
            <a:avLst/>
          </a:prstGeom>
        </p:spPr>
      </p:pic>
      <p:grpSp>
        <p:nvGrpSpPr>
          <p:cNvPr id="11" name="Group 10">
            <a:extLst>
              <a:ext uri="{FF2B5EF4-FFF2-40B4-BE49-F238E27FC236}">
                <a16:creationId xmlns:a16="http://schemas.microsoft.com/office/drawing/2014/main" id="{D707DAE5-7234-9E48-81AA-8ED88583C9CA}"/>
              </a:ext>
            </a:extLst>
          </p:cNvPr>
          <p:cNvGrpSpPr/>
          <p:nvPr/>
        </p:nvGrpSpPr>
        <p:grpSpPr>
          <a:xfrm>
            <a:off x="4596276" y="1229990"/>
            <a:ext cx="3778395" cy="3235510"/>
            <a:chOff x="5032147" y="1847447"/>
            <a:chExt cx="3223570" cy="2853552"/>
          </a:xfrm>
        </p:grpSpPr>
        <p:pic>
          <p:nvPicPr>
            <p:cNvPr id="8" name="Picture 7">
              <a:extLst>
                <a:ext uri="{FF2B5EF4-FFF2-40B4-BE49-F238E27FC236}">
                  <a16:creationId xmlns:a16="http://schemas.microsoft.com/office/drawing/2014/main" id="{FC34A1AC-E4AE-1C47-9A1C-2A0D983D7E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5752"/>
            <a:stretch/>
          </p:blipFill>
          <p:spPr>
            <a:xfrm>
              <a:off x="5032147" y="2105000"/>
              <a:ext cx="2827852" cy="2595999"/>
            </a:xfrm>
            <a:prstGeom prst="rect">
              <a:avLst/>
            </a:prstGeom>
          </p:spPr>
        </p:pic>
        <p:sp>
          <p:nvSpPr>
            <p:cNvPr id="6" name="Rectangle 5">
              <a:extLst>
                <a:ext uri="{FF2B5EF4-FFF2-40B4-BE49-F238E27FC236}">
                  <a16:creationId xmlns:a16="http://schemas.microsoft.com/office/drawing/2014/main" id="{77779156-D05F-444E-BAD6-27EC5AE77BE9}"/>
                </a:ext>
              </a:extLst>
            </p:cNvPr>
            <p:cNvSpPr/>
            <p:nvPr/>
          </p:nvSpPr>
          <p:spPr>
            <a:xfrm>
              <a:off x="7464281" y="1847447"/>
              <a:ext cx="791436" cy="123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Content Placeholder 5">
            <a:extLst>
              <a:ext uri="{FF2B5EF4-FFF2-40B4-BE49-F238E27FC236}">
                <a16:creationId xmlns:a16="http://schemas.microsoft.com/office/drawing/2014/main" id="{A14063A7-9CF9-8447-B54B-1FDFC114B45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08137" y="1690688"/>
            <a:ext cx="3269894" cy="2380873"/>
          </a:xfrm>
        </p:spPr>
      </p:pic>
      <p:pic>
        <p:nvPicPr>
          <p:cNvPr id="14" name="Picture 13">
            <a:extLst>
              <a:ext uri="{FF2B5EF4-FFF2-40B4-BE49-F238E27FC236}">
                <a16:creationId xmlns:a16="http://schemas.microsoft.com/office/drawing/2014/main" id="{6E4A3270-896F-DF44-97C6-A314F788D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5342" y="4071413"/>
            <a:ext cx="2940232" cy="2098562"/>
          </a:xfrm>
          <a:prstGeom prst="rect">
            <a:avLst/>
          </a:prstGeom>
        </p:spPr>
      </p:pic>
    </p:spTree>
    <p:extLst>
      <p:ext uri="{BB962C8B-B14F-4D97-AF65-F5344CB8AC3E}">
        <p14:creationId xmlns:p14="http://schemas.microsoft.com/office/powerpoint/2010/main" val="422236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88768"/>
            <a:ext cx="7886700" cy="2410691"/>
          </a:xfrm>
        </p:spPr>
        <p:txBody>
          <a:bodyPr>
            <a:noAutofit/>
          </a:bodyPr>
          <a:lstStyle/>
          <a:p>
            <a:pPr algn="ctr"/>
            <a:br>
              <a:rPr lang="en-US" altLang="en-US" sz="3200" dirty="0">
                <a:ea typeface="Roboto Condensed" panose="02000000000000000000" pitchFamily="2" charset="0"/>
                <a:cs typeface="Roboto Condensed" panose="02000000000000000000" pitchFamily="2" charset="0"/>
              </a:rPr>
            </a:br>
            <a:br>
              <a:rPr lang="en-US" altLang="en-US" sz="3200" dirty="0">
                <a:ea typeface="Roboto Condensed" panose="02000000000000000000" pitchFamily="2" charset="0"/>
                <a:cs typeface="Roboto Condensed" panose="02000000000000000000" pitchFamily="2" charset="0"/>
              </a:rPr>
            </a:br>
            <a:br>
              <a:rPr lang="en-US" altLang="en-US" sz="3200" dirty="0">
                <a:ea typeface="Roboto Condensed" panose="02000000000000000000" pitchFamily="2" charset="0"/>
                <a:cs typeface="Roboto Condensed" panose="02000000000000000000" pitchFamily="2" charset="0"/>
              </a:rPr>
            </a:br>
            <a:r>
              <a:rPr lang="en-US" altLang="en-US" sz="3200" dirty="0">
                <a:ea typeface="Roboto Condensed" panose="02000000000000000000" pitchFamily="2" charset="0"/>
                <a:cs typeface="Roboto Condensed" panose="02000000000000000000" pitchFamily="2" charset="0"/>
              </a:rPr>
              <a:t>Aim 2.1: </a:t>
            </a:r>
            <a:r>
              <a:rPr lang="en-US" sz="3200" dirty="0"/>
              <a:t>Slower response times to trains of DCS relative to natural haptic feedback in the same spatial location</a:t>
            </a:r>
            <a:br>
              <a:rPr lang="en-US" sz="3200" dirty="0"/>
            </a:br>
            <a:br>
              <a:rPr lang="en-US" sz="3200" dirty="0"/>
            </a:br>
            <a:br>
              <a:rPr lang="en-US" sz="3200" dirty="0"/>
            </a:br>
            <a:br>
              <a:rPr lang="en-US" sz="3200" dirty="0"/>
            </a:br>
            <a:endParaRPr lang="en-US" sz="32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25</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Rectangle 3"/>
          <p:cNvSpPr/>
          <p:nvPr/>
        </p:nvSpPr>
        <p:spPr>
          <a:xfrm>
            <a:off x="1075926" y="2537953"/>
            <a:ext cx="7439424" cy="2677656"/>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400" dirty="0"/>
              <a:t>How do humans respond behaviorally to DCS compared to natural, haptic feedback?</a:t>
            </a:r>
          </a:p>
          <a:p>
            <a:pPr marL="742950" lvl="1" indent="-285750">
              <a:buClr>
                <a:schemeClr val="tx1">
                  <a:lumMod val="65000"/>
                  <a:lumOff val="35000"/>
                </a:schemeClr>
              </a:buClr>
              <a:buFont typeface="Arial" panose="020B0604020202020204" pitchFamily="34" charset="0"/>
              <a:buChar char="•"/>
            </a:pPr>
            <a:r>
              <a:rPr lang="en-US" sz="2400" dirty="0"/>
              <a:t>Slower reaction times to DCS (4 subjects)</a:t>
            </a:r>
          </a:p>
          <a:p>
            <a:pPr marL="285750" indent="-285750">
              <a:buClr>
                <a:schemeClr val="tx1">
                  <a:lumMod val="65000"/>
                  <a:lumOff val="35000"/>
                </a:schemeClr>
              </a:buClr>
              <a:buFont typeface="Arial" panose="020B0604020202020204" pitchFamily="34" charset="0"/>
              <a:buChar char="•"/>
            </a:pPr>
            <a:r>
              <a:rPr lang="en-US" sz="2400" b="1" dirty="0"/>
              <a:t>Contributes understanding of closed loop neuroprosthetic design criteria and sensory processing</a:t>
            </a:r>
          </a:p>
          <a:p>
            <a:pPr marL="742950" lvl="1" indent="-285750">
              <a:buClr>
                <a:schemeClr val="tx1">
                  <a:lumMod val="65000"/>
                  <a:lumOff val="35000"/>
                </a:schemeClr>
              </a:buClr>
              <a:buFont typeface="Arial" panose="020B0604020202020204" pitchFamily="34" charset="0"/>
              <a:buChar char="•"/>
            </a:pPr>
            <a:endParaRPr lang="en-US" sz="2400" dirty="0"/>
          </a:p>
          <a:p>
            <a:pPr marL="285750" indent="-285750">
              <a:buClr>
                <a:schemeClr val="tx1">
                  <a:lumMod val="65000"/>
                  <a:lumOff val="35000"/>
                </a:schemeClr>
              </a:buClr>
              <a:buFont typeface="Arial" panose="020B0604020202020204" pitchFamily="34" charset="0"/>
              <a:buChar char="•"/>
            </a:pPr>
            <a:endParaRPr lang="en-US" sz="2400" dirty="0"/>
          </a:p>
        </p:txBody>
      </p:sp>
      <p:sp>
        <p:nvSpPr>
          <p:cNvPr id="6" name="Rectangle 5"/>
          <p:cNvSpPr/>
          <p:nvPr/>
        </p:nvSpPr>
        <p:spPr>
          <a:xfrm>
            <a:off x="710428" y="2172500"/>
            <a:ext cx="7402830" cy="1938992"/>
          </a:xfrm>
          <a:prstGeom prst="rect">
            <a:avLst/>
          </a:prstGeom>
        </p:spPr>
        <p:txBody>
          <a:bodyPr wrap="square">
            <a:spAutoFit/>
          </a:bodyPr>
          <a:lstStyle/>
          <a:p>
            <a:pPr lvl="1">
              <a:lnSpc>
                <a:spcPct val="100000"/>
              </a:lnSpc>
              <a:buClr>
                <a:schemeClr val="tx1">
                  <a:lumMod val="65000"/>
                  <a:lumOff val="35000"/>
                </a:schemeClr>
              </a:buClr>
            </a:pPr>
            <a:r>
              <a:rPr lang="en-US" sz="4000" b="1" dirty="0"/>
              <a:t>Aim 2: </a:t>
            </a:r>
            <a:r>
              <a:rPr lang="en-US" sz="4000" dirty="0"/>
              <a:t>Neural and behavioral effects of cortical stimulation in sensory cortex</a:t>
            </a:r>
          </a:p>
        </p:txBody>
      </p:sp>
    </p:spTree>
    <p:extLst>
      <p:ext uri="{BB962C8B-B14F-4D97-AF65-F5344CB8AC3E}">
        <p14:creationId xmlns:p14="http://schemas.microsoft.com/office/powerpoint/2010/main" val="281011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mj-lt"/>
              </a:rPr>
              <a:t>Human cortical response times to natural haptic stimulation and DCS </a:t>
            </a:r>
          </a:p>
        </p:txBody>
      </p:sp>
      <p:sp>
        <p:nvSpPr>
          <p:cNvPr id="3" name="Text Placeholder 2"/>
          <p:cNvSpPr>
            <a:spLocks noGrp="1"/>
          </p:cNvSpPr>
          <p:nvPr>
            <p:ph idx="1"/>
          </p:nvPr>
        </p:nvSpPr>
        <p:spPr>
          <a:xfrm>
            <a:off x="369248" y="1836541"/>
            <a:ext cx="3341370" cy="3883376"/>
          </a:xfrm>
        </p:spPr>
        <p:txBody>
          <a:bodyPr/>
          <a:lstStyle/>
          <a:p>
            <a:pPr>
              <a:buSzPct val="100000"/>
              <a:buFont typeface="Arial" panose="020B0604020202020204" pitchFamily="34" charset="0"/>
              <a:buChar char="•"/>
            </a:pPr>
            <a:r>
              <a:rPr lang="en-US" sz="2000" dirty="0">
                <a:solidFill>
                  <a:schemeClr val="tx1"/>
                </a:solidFill>
              </a:rPr>
              <a:t>Restoration of sensory feedback in a BCI application</a:t>
            </a:r>
          </a:p>
          <a:p>
            <a:pPr>
              <a:buSzPct val="100000"/>
              <a:buFont typeface="Arial" panose="020B0604020202020204" pitchFamily="34" charset="0"/>
              <a:buChar char="•"/>
            </a:pPr>
            <a:endParaRPr lang="en-US" sz="2000" dirty="0">
              <a:solidFill>
                <a:schemeClr val="tx1"/>
              </a:solidFill>
            </a:endParaRPr>
          </a:p>
          <a:p>
            <a:pPr>
              <a:buSzPct val="100000"/>
              <a:buFont typeface="Arial" panose="020B0604020202020204" pitchFamily="34" charset="0"/>
              <a:buChar char="•"/>
            </a:pPr>
            <a:r>
              <a:rPr lang="en-US" sz="2000" dirty="0">
                <a:solidFill>
                  <a:schemeClr val="tx1"/>
                </a:solidFill>
              </a:rPr>
              <a:t>How do humans respond to feedback through DCS?</a:t>
            </a:r>
          </a:p>
          <a:p>
            <a:pPr>
              <a:buSzPct val="100000"/>
              <a:buFont typeface="Arial" panose="020B0604020202020204" pitchFamily="34" charset="0"/>
              <a:buChar char="•"/>
            </a:pPr>
            <a:endParaRPr lang="en-US" sz="2000" dirty="0">
              <a:solidFill>
                <a:schemeClr val="tx1"/>
              </a:solidFill>
            </a:endParaRPr>
          </a:p>
          <a:p>
            <a:pPr>
              <a:buSzPct val="100000"/>
              <a:buFont typeface="Arial" panose="020B0604020202020204" pitchFamily="34" charset="0"/>
              <a:buChar char="•"/>
            </a:pPr>
            <a:r>
              <a:rPr lang="en-US" sz="2000" dirty="0">
                <a:solidFill>
                  <a:schemeClr val="tx1"/>
                </a:solidFill>
              </a:rPr>
              <a:t>Need to understand haptic (natural) compared to DCS (artificial) performance</a:t>
            </a:r>
          </a:p>
          <a:p>
            <a:pPr>
              <a:buSzPct val="100000"/>
            </a:pPr>
            <a:endParaRPr lang="en-US" sz="2000" dirty="0">
              <a:solidFill>
                <a:schemeClr val="tx1"/>
              </a:solidFill>
            </a:endParaRPr>
          </a:p>
        </p:txBody>
      </p:sp>
      <p:sp>
        <p:nvSpPr>
          <p:cNvPr id="9" name="Slide Number Placeholder 8"/>
          <p:cNvSpPr>
            <a:spLocks noGrp="1"/>
          </p:cNvSpPr>
          <p:nvPr>
            <p:ph type="sldNum" sz="quarter" idx="12"/>
          </p:nvPr>
        </p:nvSpPr>
        <p:spPr/>
        <p:txBody>
          <a:bodyPr/>
          <a:lstStyle/>
          <a:p>
            <a:fld id="{00000000-1234-1234-1234-123412341234}" type="slidenum">
              <a:rPr lang="en" smtClean="0"/>
              <a:pPr/>
              <a:t>26</a:t>
            </a:fld>
            <a:endParaRPr lang="en"/>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7910" y="1754958"/>
            <a:ext cx="4604548" cy="4172368"/>
          </a:xfrm>
          <a:prstGeom prst="rect">
            <a:avLst/>
          </a:prstGeom>
        </p:spPr>
      </p:pic>
      <p:sp>
        <p:nvSpPr>
          <p:cNvPr id="5" name="TextBox 4">
            <a:extLst>
              <a:ext uri="{FF2B5EF4-FFF2-40B4-BE49-F238E27FC236}">
                <a16:creationId xmlns:a16="http://schemas.microsoft.com/office/drawing/2014/main" id="{1A687F6C-5AA8-3646-BF6E-B16C9BDBB71D}"/>
              </a:ext>
            </a:extLst>
          </p:cNvPr>
          <p:cNvSpPr txBox="1"/>
          <p:nvPr/>
        </p:nvSpPr>
        <p:spPr>
          <a:xfrm>
            <a:off x="3553326" y="5927326"/>
            <a:ext cx="5547923" cy="523220"/>
          </a:xfrm>
          <a:prstGeom prst="rect">
            <a:avLst/>
          </a:prstGeom>
          <a:noFill/>
        </p:spPr>
        <p:txBody>
          <a:bodyPr wrap="square" rtlCol="0">
            <a:spAutoFit/>
          </a:bodyPr>
          <a:lstStyle/>
          <a:p>
            <a:r>
              <a:rPr lang="en-US" sz="1400" dirty="0"/>
              <a:t>Caldwell DJ, et al, “Cortical stimulation results in slower reaction times compared to peripheral touch in humans” in preparation: 2018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806313"/>
            <a:ext cx="613221" cy="766527"/>
          </a:xfrm>
          <a:prstGeom prst="rect">
            <a:avLst/>
          </a:prstGeom>
        </p:spPr>
      </p:pic>
      <p:pic>
        <p:nvPicPr>
          <p:cNvPr id="7" name="Picture 2" descr="https://18kxerroa80uqzne1b7qmoje-wpengine.netdna-ssl.com/wp-content/uploads/2015/12/weav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flipV="1">
            <a:off x="613221" y="5806313"/>
            <a:ext cx="511619" cy="76652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9004097-6687-4F72-9AC9-7C2D4236DF4F}"/>
              </a:ext>
            </a:extLst>
          </p:cNvPr>
          <p:cNvSpPr/>
          <p:nvPr/>
        </p:nvSpPr>
        <p:spPr>
          <a:xfrm>
            <a:off x="1124841" y="5865770"/>
            <a:ext cx="2279069" cy="523220"/>
          </a:xfrm>
          <a:prstGeom prst="rect">
            <a:avLst/>
          </a:prstGeom>
        </p:spPr>
        <p:txBody>
          <a:bodyPr wrap="square">
            <a:spAutoFit/>
          </a:bodyPr>
          <a:lstStyle/>
          <a:p>
            <a:r>
              <a:rPr lang="en-US" sz="1400" dirty="0"/>
              <a:t>Jeneva Cronin</a:t>
            </a:r>
          </a:p>
          <a:p>
            <a:r>
              <a:rPr lang="en-US" sz="1400" dirty="0"/>
              <a:t>Kurt Weaver</a:t>
            </a:r>
          </a:p>
        </p:txBody>
      </p:sp>
    </p:spTree>
    <p:extLst>
      <p:ext uri="{BB962C8B-B14F-4D97-AF65-F5344CB8AC3E}">
        <p14:creationId xmlns:p14="http://schemas.microsoft.com/office/powerpoint/2010/main" val="404252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mj-lt"/>
              </a:rPr>
              <a:t>DCS of S1 results in slower response times (RT) relative to natural haptic touch </a:t>
            </a:r>
          </a:p>
        </p:txBody>
      </p:sp>
      <p:sp>
        <p:nvSpPr>
          <p:cNvPr id="5" name="Slide Number Placeholder 4"/>
          <p:cNvSpPr>
            <a:spLocks noGrp="1"/>
          </p:cNvSpPr>
          <p:nvPr>
            <p:ph type="sldNum" sz="quarter" idx="12"/>
          </p:nvPr>
        </p:nvSpPr>
        <p:spPr/>
        <p:txBody>
          <a:bodyPr/>
          <a:lstStyle/>
          <a:p>
            <a:fld id="{00000000-1234-1234-1234-123412341234}" type="slidenum">
              <a:rPr lang="en" smtClean="0"/>
              <a:pPr/>
              <a:t>27</a:t>
            </a:fld>
            <a:endParaRPr lang="en"/>
          </a:p>
        </p:txBody>
      </p:sp>
      <p:sp>
        <p:nvSpPr>
          <p:cNvPr id="3" name="TextBox 2"/>
          <p:cNvSpPr txBox="1"/>
          <p:nvPr/>
        </p:nvSpPr>
        <p:spPr>
          <a:xfrm>
            <a:off x="58132" y="5349263"/>
            <a:ext cx="8339108" cy="1323439"/>
          </a:xfrm>
          <a:prstGeom prst="rect">
            <a:avLst/>
          </a:prstGeom>
          <a:noFill/>
        </p:spPr>
        <p:txBody>
          <a:bodyPr wrap="square" rtlCol="0">
            <a:spAutoFit/>
          </a:bodyPr>
          <a:lstStyle/>
          <a:p>
            <a:pPr marL="257175" indent="-257175">
              <a:buClr>
                <a:schemeClr val="bg2"/>
              </a:buClr>
              <a:buFont typeface="Arial" panose="020B0604020202020204" pitchFamily="34" charset="0"/>
              <a:buChar char="•"/>
            </a:pPr>
            <a:r>
              <a:rPr lang="en-US" sz="2000" dirty="0">
                <a:solidFill>
                  <a:schemeClr val="tx1"/>
                </a:solidFill>
              </a:rPr>
              <a:t>Different train lengths of DCS (100, 200, 400, 800 ms), all subjects demonstrate significantly slower reaction times to DCS relative to haptic touch, this matches the primate work of (Godlove J, et al, 2014) </a:t>
            </a:r>
          </a:p>
          <a:p>
            <a:pPr marL="257175" indent="-257175">
              <a:buClr>
                <a:schemeClr val="bg2"/>
              </a:buClr>
              <a:buFont typeface="Arial" panose="020B0604020202020204" pitchFamily="34" charset="0"/>
              <a:buChar char="•"/>
            </a:pPr>
            <a:endParaRPr lang="en-US" sz="20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32" y="1660359"/>
            <a:ext cx="9054550" cy="3682140"/>
          </a:xfrm>
          <a:prstGeom prst="rect">
            <a:avLst/>
          </a:prstGeom>
        </p:spPr>
      </p:pic>
      <p:cxnSp>
        <p:nvCxnSpPr>
          <p:cNvPr id="7" name="Straight Arrow Connector 6"/>
          <p:cNvCxnSpPr/>
          <p:nvPr/>
        </p:nvCxnSpPr>
        <p:spPr>
          <a:xfrm flipH="1">
            <a:off x="2432050" y="1918479"/>
            <a:ext cx="289560" cy="762000"/>
          </a:xfrm>
          <a:prstGeom prst="straightConnector1">
            <a:avLst/>
          </a:prstGeom>
          <a:ln w="28575">
            <a:solidFill>
              <a:srgbClr val="35ADA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988820" y="1842341"/>
            <a:ext cx="157480" cy="838138"/>
          </a:xfrm>
          <a:prstGeom prst="straightConnector1">
            <a:avLst/>
          </a:prstGeom>
          <a:ln w="28575">
            <a:solidFill>
              <a:srgbClr val="F77189"/>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760374" y="1553656"/>
            <a:ext cx="2525876" cy="338554"/>
          </a:xfrm>
          <a:prstGeom prst="rect">
            <a:avLst/>
          </a:prstGeom>
        </p:spPr>
        <p:txBody>
          <a:bodyPr wrap="square">
            <a:spAutoFit/>
          </a:bodyPr>
          <a:lstStyle/>
          <a:p>
            <a:pPr>
              <a:buClr>
                <a:schemeClr val="tx1">
                  <a:lumMod val="65000"/>
                  <a:lumOff val="35000"/>
                </a:schemeClr>
              </a:buClr>
            </a:pPr>
            <a:r>
              <a:rPr lang="en-US" sz="1600" dirty="0"/>
              <a:t>Differences between these</a:t>
            </a:r>
          </a:p>
        </p:txBody>
      </p:sp>
    </p:spTree>
    <p:extLst>
      <p:ext uri="{BB962C8B-B14F-4D97-AF65-F5344CB8AC3E}">
        <p14:creationId xmlns:p14="http://schemas.microsoft.com/office/powerpoint/2010/main" val="403984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latin typeface="+mj-lt"/>
              </a:rPr>
              <a:t>No significant learning or habituation to blocked trials </a:t>
            </a:r>
          </a:p>
        </p:txBody>
      </p:sp>
      <p:sp>
        <p:nvSpPr>
          <p:cNvPr id="5" name="Slide Number Placeholder 4"/>
          <p:cNvSpPr>
            <a:spLocks noGrp="1"/>
          </p:cNvSpPr>
          <p:nvPr>
            <p:ph type="sldNum" sz="quarter" idx="12"/>
          </p:nvPr>
        </p:nvSpPr>
        <p:spPr/>
        <p:txBody>
          <a:bodyPr/>
          <a:lstStyle/>
          <a:p>
            <a:fld id="{00000000-1234-1234-1234-123412341234}" type="slidenum">
              <a:rPr lang="en" smtClean="0"/>
              <a:pPr/>
              <a:t>28</a:t>
            </a:fld>
            <a:endParaRPr lang="en"/>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925054"/>
            <a:ext cx="9021158" cy="2655966"/>
          </a:xfrm>
          <a:prstGeom prst="rect">
            <a:avLst/>
          </a:prstGeom>
        </p:spPr>
      </p:pic>
      <p:sp>
        <p:nvSpPr>
          <p:cNvPr id="8" name="Rectangle 7">
            <a:extLst>
              <a:ext uri="{FF2B5EF4-FFF2-40B4-BE49-F238E27FC236}">
                <a16:creationId xmlns:a16="http://schemas.microsoft.com/office/drawing/2014/main" id="{CD4422C7-AC3E-374B-A8EF-D49B95CA1471}"/>
              </a:ext>
            </a:extLst>
          </p:cNvPr>
          <p:cNvSpPr/>
          <p:nvPr/>
        </p:nvSpPr>
        <p:spPr>
          <a:xfrm>
            <a:off x="462509" y="5094237"/>
            <a:ext cx="8096141" cy="2246769"/>
          </a:xfrm>
          <a:prstGeom prst="rect">
            <a:avLst/>
          </a:prstGeom>
        </p:spPr>
        <p:txBody>
          <a:bodyPr wrap="square" numCol="2">
            <a:spAutoFit/>
          </a:bodyPr>
          <a:lstStyle/>
          <a:p>
            <a:pPr marL="285750" indent="-285750">
              <a:buClr>
                <a:schemeClr val="tx1">
                  <a:lumMod val="65000"/>
                  <a:lumOff val="35000"/>
                </a:schemeClr>
              </a:buClr>
              <a:buSzPct val="100000"/>
              <a:buFont typeface="Arial" panose="020B0604020202020204" pitchFamily="34" charset="0"/>
              <a:buChar char="•"/>
            </a:pPr>
            <a:r>
              <a:rPr lang="en-US" sz="2000" dirty="0"/>
              <a:t>Although DCS is novel, over a short period minimal learning effects</a:t>
            </a:r>
          </a:p>
          <a:p>
            <a:pPr marL="285750" indent="-285750">
              <a:buClr>
                <a:schemeClr val="tx1">
                  <a:lumMod val="65000"/>
                  <a:lumOff val="35000"/>
                </a:schemeClr>
              </a:buClr>
              <a:buSzPct val="100000"/>
              <a:buFont typeface="Arial" panose="020B0604020202020204" pitchFamily="34" charset="0"/>
              <a:buChar char="•"/>
            </a:pPr>
            <a:endParaRPr lang="en-US" sz="2000" dirty="0"/>
          </a:p>
          <a:p>
            <a:pPr marL="285750" indent="-285750">
              <a:buClr>
                <a:schemeClr val="tx1">
                  <a:lumMod val="65000"/>
                  <a:lumOff val="35000"/>
                </a:schemeClr>
              </a:buClr>
              <a:buSzPct val="100000"/>
              <a:buFont typeface="Arial" panose="020B0604020202020204" pitchFamily="34" charset="0"/>
              <a:buChar char="•"/>
            </a:pPr>
            <a:endParaRPr lang="en-US" sz="2000" dirty="0"/>
          </a:p>
          <a:p>
            <a:pPr marL="285750" indent="-285750">
              <a:buClr>
                <a:schemeClr val="tx1">
                  <a:lumMod val="65000"/>
                  <a:lumOff val="35000"/>
                </a:schemeClr>
              </a:buClr>
              <a:buSzPct val="100000"/>
              <a:buFont typeface="Arial" panose="020B0604020202020204" pitchFamily="34" charset="0"/>
              <a:buChar char="•"/>
            </a:pPr>
            <a:endParaRPr lang="en-US" sz="2000" dirty="0"/>
          </a:p>
          <a:p>
            <a:pPr marL="285750" indent="-285750">
              <a:buClr>
                <a:schemeClr val="tx1">
                  <a:lumMod val="65000"/>
                  <a:lumOff val="35000"/>
                </a:schemeClr>
              </a:buClr>
              <a:buSzPct val="100000"/>
              <a:buFont typeface="Arial" panose="020B0604020202020204" pitchFamily="34" charset="0"/>
              <a:buChar char="•"/>
            </a:pPr>
            <a:endParaRPr lang="en-US" sz="2000" dirty="0"/>
          </a:p>
          <a:p>
            <a:pPr marL="285750" indent="-285750">
              <a:buClr>
                <a:schemeClr val="tx1">
                  <a:lumMod val="65000"/>
                  <a:lumOff val="35000"/>
                </a:schemeClr>
              </a:buClr>
              <a:buSzPct val="100000"/>
              <a:buFont typeface="Arial" panose="020B0604020202020204" pitchFamily="34" charset="0"/>
              <a:buChar char="•"/>
            </a:pPr>
            <a:endParaRPr lang="en-US" sz="2000" dirty="0"/>
          </a:p>
          <a:p>
            <a:pPr marL="285750" indent="-285750">
              <a:buClr>
                <a:schemeClr val="tx1">
                  <a:lumMod val="65000"/>
                  <a:lumOff val="35000"/>
                </a:schemeClr>
              </a:buClr>
              <a:buSzPct val="100000"/>
              <a:buFont typeface="Arial" panose="020B0604020202020204" pitchFamily="34" charset="0"/>
              <a:buChar char="•"/>
            </a:pPr>
            <a:r>
              <a:rPr lang="en-US" sz="2000" dirty="0"/>
              <a:t>Suggests that DCS as administered here may always be responded to slower than haptic stimuli </a:t>
            </a:r>
          </a:p>
        </p:txBody>
      </p:sp>
      <p:cxnSp>
        <p:nvCxnSpPr>
          <p:cNvPr id="7" name="Straight Arrow Connector 6"/>
          <p:cNvCxnSpPr/>
          <p:nvPr/>
        </p:nvCxnSpPr>
        <p:spPr>
          <a:xfrm flipH="1">
            <a:off x="2165350" y="2712229"/>
            <a:ext cx="289560" cy="762000"/>
          </a:xfrm>
          <a:prstGeom prst="straightConnector1">
            <a:avLst/>
          </a:prstGeom>
          <a:ln w="28575">
            <a:solidFill>
              <a:srgbClr val="F590C5"/>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722120" y="2636091"/>
            <a:ext cx="157480" cy="838138"/>
          </a:xfrm>
          <a:prstGeom prst="straightConnector1">
            <a:avLst/>
          </a:prstGeom>
          <a:ln w="28575">
            <a:solidFill>
              <a:srgbClr val="A95C3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95174" y="2297537"/>
            <a:ext cx="2525876" cy="338554"/>
          </a:xfrm>
          <a:prstGeom prst="rect">
            <a:avLst/>
          </a:prstGeom>
        </p:spPr>
        <p:txBody>
          <a:bodyPr wrap="square">
            <a:spAutoFit/>
          </a:bodyPr>
          <a:lstStyle/>
          <a:p>
            <a:pPr>
              <a:buClr>
                <a:schemeClr val="tx1">
                  <a:lumMod val="65000"/>
                  <a:lumOff val="35000"/>
                </a:schemeClr>
              </a:buClr>
            </a:pPr>
            <a:r>
              <a:rPr lang="en-US" sz="1600" dirty="0"/>
              <a:t>Differences between these</a:t>
            </a:r>
          </a:p>
        </p:txBody>
      </p:sp>
    </p:spTree>
    <p:extLst>
      <p:ext uri="{BB962C8B-B14F-4D97-AF65-F5344CB8AC3E}">
        <p14:creationId xmlns:p14="http://schemas.microsoft.com/office/powerpoint/2010/main" val="28318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 y="688768"/>
            <a:ext cx="8900160" cy="2410691"/>
          </a:xfrm>
        </p:spPr>
        <p:txBody>
          <a:bodyPr>
            <a:noAutofit/>
          </a:bodyPr>
          <a:lstStyle/>
          <a:p>
            <a:pPr algn="ctr"/>
            <a:br>
              <a:rPr lang="en-US" altLang="en-US" sz="3200" dirty="0">
                <a:ea typeface="Roboto Condensed" panose="02000000000000000000" pitchFamily="2" charset="0"/>
                <a:cs typeface="Roboto Condensed" panose="02000000000000000000" pitchFamily="2" charset="0"/>
              </a:rPr>
            </a:br>
            <a:br>
              <a:rPr lang="en-US" altLang="en-US" sz="3200" dirty="0">
                <a:ea typeface="Roboto Condensed" panose="02000000000000000000" pitchFamily="2" charset="0"/>
                <a:cs typeface="Roboto Condensed" panose="02000000000000000000" pitchFamily="2" charset="0"/>
              </a:rPr>
            </a:br>
            <a:br>
              <a:rPr lang="en-US" altLang="en-US" sz="3200" dirty="0">
                <a:ea typeface="Roboto Condensed" panose="02000000000000000000" pitchFamily="2" charset="0"/>
                <a:cs typeface="Roboto Condensed" panose="02000000000000000000" pitchFamily="2" charset="0"/>
              </a:rPr>
            </a:br>
            <a:r>
              <a:rPr lang="en-US" altLang="en-US" sz="3200" dirty="0">
                <a:ea typeface="Roboto Condensed" panose="02000000000000000000" pitchFamily="2" charset="0"/>
                <a:cs typeface="Roboto Condensed" panose="02000000000000000000" pitchFamily="2" charset="0"/>
              </a:rPr>
              <a:t>Aim 2.2: </a:t>
            </a:r>
            <a:r>
              <a:rPr lang="en-US" sz="3200" dirty="0"/>
              <a:t>Comparisons between temporal dynamics and time-frequency responses to haptic stimuli and DCS in somatosensory cortex</a:t>
            </a:r>
            <a:br>
              <a:rPr lang="en-US" sz="3200" dirty="0"/>
            </a:br>
            <a:br>
              <a:rPr lang="en-US" sz="3200" dirty="0"/>
            </a:br>
            <a:br>
              <a:rPr lang="en-US" sz="3200" dirty="0"/>
            </a:br>
            <a:endParaRPr lang="en-US" sz="32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29</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Rectangle 3"/>
          <p:cNvSpPr/>
          <p:nvPr/>
        </p:nvSpPr>
        <p:spPr>
          <a:xfrm>
            <a:off x="692644" y="2770470"/>
            <a:ext cx="7628396" cy="3416320"/>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400" dirty="0"/>
              <a:t>What are the cortical differences between responses to natural haptic stimuli and DCS?</a:t>
            </a:r>
          </a:p>
          <a:p>
            <a:pPr marL="285750" indent="-285750">
              <a:buClr>
                <a:schemeClr val="tx1">
                  <a:lumMod val="65000"/>
                  <a:lumOff val="35000"/>
                </a:schemeClr>
              </a:buClr>
              <a:buFont typeface="Arial" panose="020B0604020202020204" pitchFamily="34" charset="0"/>
              <a:buChar char="•"/>
            </a:pPr>
            <a:r>
              <a:rPr lang="en-US" sz="2400" dirty="0"/>
              <a:t>6 subjects (4 simple RT task, 2 waveform modification) collected, 2 to 4 additional subjects with varying waveforms would expand waveforms tested</a:t>
            </a:r>
          </a:p>
          <a:p>
            <a:pPr marL="285750" indent="-285750">
              <a:buClr>
                <a:schemeClr val="tx1">
                  <a:lumMod val="65000"/>
                  <a:lumOff val="35000"/>
                </a:schemeClr>
              </a:buClr>
              <a:buFont typeface="Arial" panose="020B0604020202020204" pitchFamily="34" charset="0"/>
              <a:buChar char="•"/>
            </a:pPr>
            <a:r>
              <a:rPr lang="en-US" sz="2400" b="1" dirty="0"/>
              <a:t>Contributes to understanding of neural processing of artificial feedback, how to design future stimulation protocols to decrease latency</a:t>
            </a:r>
          </a:p>
          <a:p>
            <a:pPr marL="285750" indent="-285750">
              <a:buClr>
                <a:schemeClr val="tx1">
                  <a:lumMod val="65000"/>
                  <a:lumOff val="35000"/>
                </a:schemeClr>
              </a:buClr>
              <a:buFont typeface="Arial" panose="020B0604020202020204" pitchFamily="34" charset="0"/>
              <a:buChar char="•"/>
            </a:pPr>
            <a:endParaRPr lang="en-US" sz="2400" dirty="0"/>
          </a:p>
        </p:txBody>
      </p:sp>
      <p:sp>
        <p:nvSpPr>
          <p:cNvPr id="6" name="Rectangle 5"/>
          <p:cNvSpPr/>
          <p:nvPr/>
        </p:nvSpPr>
        <p:spPr>
          <a:xfrm>
            <a:off x="628650" y="2775868"/>
            <a:ext cx="7402830" cy="1938992"/>
          </a:xfrm>
          <a:prstGeom prst="rect">
            <a:avLst/>
          </a:prstGeom>
        </p:spPr>
        <p:txBody>
          <a:bodyPr wrap="square">
            <a:spAutoFit/>
          </a:bodyPr>
          <a:lstStyle/>
          <a:p>
            <a:pPr lvl="1">
              <a:lnSpc>
                <a:spcPct val="100000"/>
              </a:lnSpc>
              <a:buClr>
                <a:schemeClr val="tx1">
                  <a:lumMod val="65000"/>
                  <a:lumOff val="35000"/>
                </a:schemeClr>
              </a:buClr>
            </a:pPr>
            <a:r>
              <a:rPr lang="en-US" sz="4000" b="1" dirty="0"/>
              <a:t>Aim 2: </a:t>
            </a:r>
            <a:r>
              <a:rPr lang="en-US" sz="4000" dirty="0"/>
              <a:t>Neural and behavioral effects of cortical stimulation in sensory cortex</a:t>
            </a:r>
          </a:p>
        </p:txBody>
      </p:sp>
    </p:spTree>
    <p:extLst>
      <p:ext uri="{BB962C8B-B14F-4D97-AF65-F5344CB8AC3E}">
        <p14:creationId xmlns:p14="http://schemas.microsoft.com/office/powerpoint/2010/main" val="326921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0304"/>
            <a:ext cx="7886700" cy="1325563"/>
          </a:xfrm>
        </p:spPr>
        <p:txBody>
          <a:bodyPr/>
          <a:lstStyle/>
          <a:p>
            <a:pPr algn="ctr"/>
            <a:r>
              <a:rPr lang="en-US" altLang="en-US" dirty="0">
                <a:ea typeface="Roboto Condensed" panose="02000000000000000000" pitchFamily="2" charset="0"/>
                <a:cs typeface="Roboto Condensed" panose="02000000000000000000" pitchFamily="2" charset="0"/>
              </a:rPr>
              <a:t>Outline</a:t>
            </a:r>
            <a:endParaRPr lang="en-US" dirty="0">
              <a:ea typeface="Roboto Condensed" panose="02000000000000000000" pitchFamily="2" charset="0"/>
              <a:cs typeface="Roboto Condensed" panose="02000000000000000000" pitchFamily="2" charset="0"/>
            </a:endParaRPr>
          </a:p>
        </p:txBody>
      </p:sp>
      <p:sp>
        <p:nvSpPr>
          <p:cNvPr id="4" name="TextBox 3"/>
          <p:cNvSpPr txBox="1"/>
          <p:nvPr/>
        </p:nvSpPr>
        <p:spPr>
          <a:xfrm>
            <a:off x="317500" y="1108529"/>
            <a:ext cx="8197850" cy="646331"/>
          </a:xfrm>
          <a:prstGeom prst="rect">
            <a:avLst/>
          </a:prstGeom>
          <a:noFill/>
        </p:spPr>
        <p:txBody>
          <a:bodyPr wrap="square" rtlCol="0">
            <a:spAutoFit/>
          </a:bodyPr>
          <a:lstStyle/>
          <a:p>
            <a:pPr marL="571500" indent="-571500">
              <a:buFont typeface="Arial" panose="020B0604020202020204" pitchFamily="34" charset="0"/>
              <a:buChar char="•"/>
            </a:pPr>
            <a:endParaRPr lang="en-US" sz="36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3</a:t>
            </a:fld>
            <a:endParaRPr lang="en-US" dirty="0"/>
          </a:p>
        </p:txBody>
      </p:sp>
      <p:sp>
        <p:nvSpPr>
          <p:cNvPr id="5" name="Content Placeholder 2">
            <a:extLst>
              <a:ext uri="{FF2B5EF4-FFF2-40B4-BE49-F238E27FC236}">
                <a16:creationId xmlns:a16="http://schemas.microsoft.com/office/drawing/2014/main" id="{51B6271A-B2F9-7948-81C0-C7D30B5AA752}"/>
              </a:ext>
            </a:extLst>
          </p:cNvPr>
          <p:cNvSpPr>
            <a:spLocks noGrp="1"/>
          </p:cNvSpPr>
          <p:nvPr>
            <p:ph idx="1"/>
          </p:nvPr>
        </p:nvSpPr>
        <p:spPr>
          <a:xfrm>
            <a:off x="628650" y="1255259"/>
            <a:ext cx="7886700" cy="4921704"/>
          </a:xfrm>
        </p:spPr>
        <p:txBody>
          <a:bodyPr>
            <a:noAutofit/>
          </a:bodyPr>
          <a:lstStyle/>
          <a:p>
            <a:pPr>
              <a:lnSpc>
                <a:spcPct val="100000"/>
              </a:lnSpc>
              <a:buClr>
                <a:schemeClr val="tx1">
                  <a:lumMod val="65000"/>
                  <a:lumOff val="35000"/>
                </a:schemeClr>
              </a:buClr>
            </a:pPr>
            <a:r>
              <a:rPr lang="en-US" sz="2400" dirty="0"/>
              <a:t>Introduction</a:t>
            </a:r>
          </a:p>
          <a:p>
            <a:pPr lvl="1">
              <a:lnSpc>
                <a:spcPct val="100000"/>
              </a:lnSpc>
              <a:buClr>
                <a:schemeClr val="tx1">
                  <a:lumMod val="65000"/>
                  <a:lumOff val="35000"/>
                </a:schemeClr>
              </a:buClr>
            </a:pPr>
            <a:r>
              <a:rPr lang="en-US" dirty="0"/>
              <a:t>Clinical need</a:t>
            </a:r>
          </a:p>
          <a:p>
            <a:pPr lvl="1">
              <a:lnSpc>
                <a:spcPct val="100000"/>
              </a:lnSpc>
              <a:buClr>
                <a:schemeClr val="tx1">
                  <a:lumMod val="65000"/>
                  <a:lumOff val="35000"/>
                </a:schemeClr>
              </a:buClr>
            </a:pPr>
            <a:r>
              <a:rPr lang="en-US" dirty="0"/>
              <a:t>Relevant physiology</a:t>
            </a:r>
          </a:p>
          <a:p>
            <a:pPr lvl="1">
              <a:lnSpc>
                <a:spcPct val="100000"/>
              </a:lnSpc>
              <a:buClr>
                <a:schemeClr val="tx1">
                  <a:lumMod val="65000"/>
                  <a:lumOff val="35000"/>
                </a:schemeClr>
              </a:buClr>
            </a:pPr>
            <a:r>
              <a:rPr lang="en-US" dirty="0"/>
              <a:t>Direct cortical stimulation</a:t>
            </a:r>
          </a:p>
          <a:p>
            <a:pPr>
              <a:lnSpc>
                <a:spcPct val="100000"/>
              </a:lnSpc>
              <a:buClr>
                <a:schemeClr val="tx1">
                  <a:lumMod val="65000"/>
                  <a:lumOff val="35000"/>
                </a:schemeClr>
              </a:buClr>
            </a:pPr>
            <a:r>
              <a:rPr lang="en-US" sz="2400" dirty="0"/>
              <a:t>Aims Overview</a:t>
            </a:r>
          </a:p>
          <a:p>
            <a:pPr lvl="1">
              <a:lnSpc>
                <a:spcPct val="100000"/>
              </a:lnSpc>
              <a:buClr>
                <a:schemeClr val="tx1">
                  <a:lumMod val="65000"/>
                  <a:lumOff val="35000"/>
                </a:schemeClr>
              </a:buClr>
            </a:pPr>
            <a:r>
              <a:rPr lang="en-US" b="1" dirty="0"/>
              <a:t>Aim 1: </a:t>
            </a:r>
            <a:r>
              <a:rPr lang="en-US" dirty="0"/>
              <a:t>Modeling cortical stimulation and interpreting its effects on neural dynamics</a:t>
            </a:r>
          </a:p>
          <a:p>
            <a:pPr lvl="1">
              <a:lnSpc>
                <a:spcPct val="100000"/>
              </a:lnSpc>
              <a:buClr>
                <a:schemeClr val="tx1">
                  <a:lumMod val="65000"/>
                  <a:lumOff val="35000"/>
                </a:schemeClr>
              </a:buClr>
            </a:pPr>
            <a:r>
              <a:rPr lang="en-US" b="1" dirty="0"/>
              <a:t>Aim 2: </a:t>
            </a:r>
            <a:r>
              <a:rPr lang="en-US" dirty="0"/>
              <a:t>Neural and behavioral effects of cortical stimulation in sensory cortex</a:t>
            </a:r>
          </a:p>
          <a:p>
            <a:pPr lvl="1">
              <a:lnSpc>
                <a:spcPct val="100000"/>
              </a:lnSpc>
              <a:buClr>
                <a:schemeClr val="tx1">
                  <a:lumMod val="65000"/>
                  <a:lumOff val="35000"/>
                </a:schemeClr>
              </a:buClr>
            </a:pPr>
            <a:r>
              <a:rPr lang="en-US" b="1" dirty="0"/>
              <a:t>Aim 3: </a:t>
            </a:r>
            <a:r>
              <a:rPr lang="en-US" dirty="0"/>
              <a:t>Engineered DCS protocols to induce changes in cortical connectivity, plasticity, and motor output mapping</a:t>
            </a:r>
            <a:br>
              <a:rPr lang="en-US" dirty="0"/>
            </a:br>
            <a:endParaRPr lang="en-US" dirty="0"/>
          </a:p>
        </p:txBody>
      </p:sp>
    </p:spTree>
    <p:extLst>
      <p:ext uri="{BB962C8B-B14F-4D97-AF65-F5344CB8AC3E}">
        <p14:creationId xmlns:p14="http://schemas.microsoft.com/office/powerpoint/2010/main" val="3496176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50329"/>
          <a:stretch/>
        </p:blipFill>
        <p:spPr>
          <a:xfrm>
            <a:off x="6149277" y="3662679"/>
            <a:ext cx="2512245" cy="1624543"/>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b="35547"/>
          <a:stretch/>
        </p:blipFill>
        <p:spPr>
          <a:xfrm>
            <a:off x="4699215" y="1138670"/>
            <a:ext cx="3149616" cy="2388114"/>
          </a:xfrm>
          <a:prstGeom prst="rect">
            <a:avLst/>
          </a:prstGeom>
        </p:spPr>
      </p:pic>
      <p:sp>
        <p:nvSpPr>
          <p:cNvPr id="2" name="Title 1"/>
          <p:cNvSpPr>
            <a:spLocks noGrp="1"/>
          </p:cNvSpPr>
          <p:nvPr>
            <p:ph type="title"/>
          </p:nvPr>
        </p:nvSpPr>
        <p:spPr>
          <a:xfrm>
            <a:off x="1104900" y="365126"/>
            <a:ext cx="6760633" cy="1325563"/>
          </a:xfrm>
        </p:spPr>
        <p:txBody>
          <a:bodyPr>
            <a:normAutofit fontScale="90000"/>
          </a:bodyPr>
          <a:lstStyle/>
          <a:p>
            <a:pPr algn="ctr"/>
            <a:r>
              <a:rPr lang="en-US" sz="3600" dirty="0"/>
              <a:t>Continuing and future analyses </a:t>
            </a:r>
            <a:br>
              <a:rPr lang="en-US" sz="3600" dirty="0"/>
            </a:br>
            <a:r>
              <a:rPr lang="en-US" sz="3600" dirty="0"/>
              <a:t>time and frequency domain </a:t>
            </a:r>
            <a:br>
              <a:rPr lang="en-US" sz="3600" dirty="0"/>
            </a:br>
            <a:endParaRPr lang="en-US" sz="3600" dirty="0"/>
          </a:p>
        </p:txBody>
      </p:sp>
      <p:sp>
        <p:nvSpPr>
          <p:cNvPr id="4" name="Slide Number Placeholder 3"/>
          <p:cNvSpPr>
            <a:spLocks noGrp="1"/>
          </p:cNvSpPr>
          <p:nvPr>
            <p:ph type="sldNum" sz="quarter" idx="12"/>
          </p:nvPr>
        </p:nvSpPr>
        <p:spPr/>
        <p:txBody>
          <a:bodyPr/>
          <a:lstStyle/>
          <a:p>
            <a:fld id="{6AA47257-7D4E-4911-A629-530F50ACB28F}" type="slidenum">
              <a:rPr lang="en-US" smtClean="0"/>
              <a:t>30</a:t>
            </a:fld>
            <a:endParaRPr lang="en-US" dirty="0"/>
          </a:p>
        </p:txBody>
      </p:sp>
      <p:sp>
        <p:nvSpPr>
          <p:cNvPr id="7" name="Text Placeholder 2"/>
          <p:cNvSpPr txBox="1">
            <a:spLocks/>
          </p:cNvSpPr>
          <p:nvPr/>
        </p:nvSpPr>
        <p:spPr>
          <a:xfrm>
            <a:off x="0" y="1998834"/>
            <a:ext cx="3710376" cy="3416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lumMod val="65000"/>
                  <a:lumOff val="35000"/>
                </a:schemeClr>
              </a:buClr>
            </a:pPr>
            <a:r>
              <a:rPr lang="en-US" sz="2400" dirty="0"/>
              <a:t>Event related potentials (ERPs)</a:t>
            </a:r>
          </a:p>
          <a:p>
            <a:pPr>
              <a:buClr>
                <a:schemeClr val="tx1">
                  <a:lumMod val="65000"/>
                  <a:lumOff val="35000"/>
                </a:schemeClr>
              </a:buClr>
            </a:pPr>
            <a:r>
              <a:rPr lang="en-US" sz="2400" dirty="0"/>
              <a:t>High gamma power (70-150 Hz)</a:t>
            </a:r>
          </a:p>
          <a:p>
            <a:pPr>
              <a:buClr>
                <a:schemeClr val="tx1">
                  <a:lumMod val="65000"/>
                  <a:lumOff val="35000"/>
                </a:schemeClr>
              </a:buClr>
            </a:pPr>
            <a:r>
              <a:rPr lang="en-US" sz="2400" dirty="0"/>
              <a:t>Phase locking value (PLV)</a:t>
            </a:r>
            <a:r>
              <a:rPr lang="en-US" sz="2400" baseline="30000" dirty="0"/>
              <a:t>1</a:t>
            </a:r>
            <a:endParaRPr lang="en-US" sz="2400" dirty="0"/>
          </a:p>
          <a:p>
            <a:pPr>
              <a:buClr>
                <a:schemeClr val="tx1">
                  <a:lumMod val="65000"/>
                  <a:lumOff val="35000"/>
                </a:schemeClr>
              </a:buClr>
            </a:pPr>
            <a:r>
              <a:rPr lang="en-US" sz="2400" dirty="0"/>
              <a:t>Phase amplitude coupling (PAC)</a:t>
            </a:r>
            <a:r>
              <a:rPr lang="en-US" sz="2400" baseline="30000" dirty="0"/>
              <a:t>2</a:t>
            </a:r>
            <a:endParaRPr lang="en-US" sz="2400" dirty="0"/>
          </a:p>
          <a:p>
            <a:pPr>
              <a:buClr>
                <a:schemeClr val="tx1">
                  <a:lumMod val="65000"/>
                  <a:lumOff val="35000"/>
                </a:schemeClr>
              </a:buClr>
            </a:pPr>
            <a:endParaRPr lang="en-US" sz="2400" dirty="0"/>
          </a:p>
        </p:txBody>
      </p:sp>
      <p:sp>
        <p:nvSpPr>
          <p:cNvPr id="13" name="TextBox 12">
            <a:extLst>
              <a:ext uri="{FF2B5EF4-FFF2-40B4-BE49-F238E27FC236}">
                <a16:creationId xmlns:a16="http://schemas.microsoft.com/office/drawing/2014/main" id="{C026EED3-9EA6-A947-BFC2-9E3E2E9074BA}"/>
              </a:ext>
            </a:extLst>
          </p:cNvPr>
          <p:cNvSpPr txBox="1"/>
          <p:nvPr/>
        </p:nvSpPr>
        <p:spPr>
          <a:xfrm>
            <a:off x="236583" y="5620326"/>
            <a:ext cx="2493818" cy="646331"/>
          </a:xfrm>
          <a:prstGeom prst="rect">
            <a:avLst/>
          </a:prstGeom>
          <a:noFill/>
        </p:spPr>
        <p:txBody>
          <a:bodyPr wrap="square" rtlCol="0">
            <a:spAutoFit/>
          </a:bodyPr>
          <a:lstStyle/>
          <a:p>
            <a:r>
              <a:rPr lang="en-US" dirty="0"/>
              <a:t>1. Ai L, et al, 2014</a:t>
            </a:r>
          </a:p>
          <a:p>
            <a:r>
              <a:rPr lang="en-US" dirty="0"/>
              <a:t>2. Voytek B, et al, 2013</a:t>
            </a:r>
          </a:p>
        </p:txBody>
      </p:sp>
      <p:grpSp>
        <p:nvGrpSpPr>
          <p:cNvPr id="5" name="Group 4"/>
          <p:cNvGrpSpPr/>
          <p:nvPr/>
        </p:nvGrpSpPr>
        <p:grpSpPr>
          <a:xfrm>
            <a:off x="4060126" y="5209110"/>
            <a:ext cx="4178301" cy="1381917"/>
            <a:chOff x="4060126" y="5209110"/>
            <a:chExt cx="4178301" cy="1381917"/>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0126" y="5209110"/>
              <a:ext cx="4178301" cy="1381917"/>
            </a:xfrm>
            <a:prstGeom prst="rect">
              <a:avLst/>
            </a:prstGeom>
          </p:spPr>
        </p:pic>
        <p:sp>
          <p:nvSpPr>
            <p:cNvPr id="3" name="Rectangle 2"/>
            <p:cNvSpPr/>
            <p:nvPr/>
          </p:nvSpPr>
          <p:spPr>
            <a:xfrm>
              <a:off x="5326702" y="5221255"/>
              <a:ext cx="411480" cy="1172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50329"/>
          <a:stretch/>
        </p:blipFill>
        <p:spPr>
          <a:xfrm>
            <a:off x="3710376" y="3532111"/>
            <a:ext cx="2512245" cy="1624543"/>
          </a:xfrm>
          <a:prstGeom prst="rect">
            <a:avLst/>
          </a:prstGeom>
        </p:spPr>
      </p:pic>
      <p:sp>
        <p:nvSpPr>
          <p:cNvPr id="14" name="Rectangle 13"/>
          <p:cNvSpPr/>
          <p:nvPr/>
        </p:nvSpPr>
        <p:spPr>
          <a:xfrm>
            <a:off x="4476773" y="1220755"/>
            <a:ext cx="3761654" cy="1222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078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05325" y="393192"/>
            <a:ext cx="8205537" cy="994172"/>
          </a:xfrm>
        </p:spPr>
        <p:txBody>
          <a:bodyPr>
            <a:noAutofit/>
          </a:bodyPr>
          <a:lstStyle/>
          <a:p>
            <a:pPr algn="ctr"/>
            <a:r>
              <a:rPr lang="en-US" sz="3600" dirty="0"/>
              <a:t>Time series - haptic vs. DCS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527" y="1311209"/>
            <a:ext cx="7634283" cy="5431113"/>
          </a:xfrm>
          <a:prstGeom prst="rect">
            <a:avLst/>
          </a:prstGeom>
        </p:spPr>
      </p:pic>
      <p:sp>
        <p:nvSpPr>
          <p:cNvPr id="3" name="Slide Number Placeholder 2"/>
          <p:cNvSpPr>
            <a:spLocks noGrp="1"/>
          </p:cNvSpPr>
          <p:nvPr>
            <p:ph type="sldNum" sz="quarter" idx="12"/>
          </p:nvPr>
        </p:nvSpPr>
        <p:spPr/>
        <p:txBody>
          <a:bodyPr/>
          <a:lstStyle/>
          <a:p>
            <a:fld id="{87E18814-6D5A-42B9-8275-A80BAD2371CB}" type="slidenum">
              <a:rPr lang="en-US" smtClean="0"/>
              <a:t>31</a:t>
            </a:fld>
            <a:endParaRPr lang="en-US" dirty="0"/>
          </a:p>
        </p:txBody>
      </p:sp>
    </p:spTree>
    <p:extLst>
      <p:ext uri="{BB962C8B-B14F-4D97-AF65-F5344CB8AC3E}">
        <p14:creationId xmlns:p14="http://schemas.microsoft.com/office/powerpoint/2010/main" val="1874895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393192"/>
            <a:ext cx="7786658" cy="646331"/>
          </a:xfrm>
          <a:prstGeom prst="rect">
            <a:avLst/>
          </a:prstGeom>
        </p:spPr>
        <p:txBody>
          <a:bodyPr wrap="square">
            <a:spAutoFit/>
          </a:bodyPr>
          <a:lstStyle/>
          <a:p>
            <a:pPr algn="ctr"/>
            <a:r>
              <a:rPr lang="en-US" sz="3600" dirty="0">
                <a:latin typeface="+mj-lt"/>
              </a:rPr>
              <a:t>Time frequency - haptic vs. DCS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198" y="1153229"/>
            <a:ext cx="7222746" cy="5497227"/>
          </a:xfrm>
          <a:prstGeom prst="rect">
            <a:avLst/>
          </a:prstGeom>
        </p:spPr>
      </p:pic>
      <p:sp>
        <p:nvSpPr>
          <p:cNvPr id="3" name="Slide Number Placeholder 2"/>
          <p:cNvSpPr>
            <a:spLocks noGrp="1"/>
          </p:cNvSpPr>
          <p:nvPr>
            <p:ph type="sldNum" sz="quarter" idx="12"/>
          </p:nvPr>
        </p:nvSpPr>
        <p:spPr/>
        <p:txBody>
          <a:bodyPr/>
          <a:lstStyle/>
          <a:p>
            <a:fld id="{87E18814-6D5A-42B9-8275-A80BAD2371CB}" type="slidenum">
              <a:rPr lang="en-US" smtClean="0"/>
              <a:t>32</a:t>
            </a:fld>
            <a:endParaRPr lang="en-US" dirty="0"/>
          </a:p>
        </p:txBody>
      </p:sp>
    </p:spTree>
    <p:extLst>
      <p:ext uri="{BB962C8B-B14F-4D97-AF65-F5344CB8AC3E}">
        <p14:creationId xmlns:p14="http://schemas.microsoft.com/office/powerpoint/2010/main" val="3934764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dirty="0">
                <a:latin typeface="+mj-lt"/>
              </a:rPr>
              <a:t>Modifications of the stimulation train  inspired by onset/offset signals </a:t>
            </a:r>
          </a:p>
        </p:txBody>
      </p:sp>
      <p:sp>
        <p:nvSpPr>
          <p:cNvPr id="3" name="Text Placeholder 2"/>
          <p:cNvSpPr>
            <a:spLocks noGrp="1"/>
          </p:cNvSpPr>
          <p:nvPr>
            <p:ph idx="1"/>
          </p:nvPr>
        </p:nvSpPr>
        <p:spPr>
          <a:xfrm>
            <a:off x="628650" y="1825625"/>
            <a:ext cx="3074670" cy="4258470"/>
          </a:xfrm>
        </p:spPr>
        <p:txBody>
          <a:bodyPr>
            <a:normAutofit/>
          </a:bodyPr>
          <a:lstStyle/>
          <a:p>
            <a:pPr>
              <a:buClr>
                <a:schemeClr val="tx1">
                  <a:lumMod val="65000"/>
                  <a:lumOff val="35000"/>
                </a:schemeClr>
              </a:buClr>
            </a:pPr>
            <a:r>
              <a:rPr lang="en-US" sz="2400" dirty="0">
                <a:solidFill>
                  <a:schemeClr val="tx1"/>
                </a:solidFill>
              </a:rPr>
              <a:t>What happens as we modify the shape of the waveform?</a:t>
            </a:r>
          </a:p>
          <a:p>
            <a:pPr>
              <a:buClr>
                <a:schemeClr val="tx1">
                  <a:lumMod val="65000"/>
                  <a:lumOff val="35000"/>
                </a:schemeClr>
              </a:buClr>
            </a:pPr>
            <a:endParaRPr lang="en-US" sz="2400" dirty="0">
              <a:solidFill>
                <a:schemeClr val="tx1"/>
              </a:solidFill>
            </a:endParaRPr>
          </a:p>
          <a:p>
            <a:pPr>
              <a:buClr>
                <a:schemeClr val="tx1">
                  <a:lumMod val="65000"/>
                  <a:lumOff val="35000"/>
                </a:schemeClr>
              </a:buClr>
            </a:pPr>
            <a:r>
              <a:rPr lang="en-US" sz="2400" dirty="0">
                <a:solidFill>
                  <a:schemeClr val="tx1"/>
                </a:solidFill>
              </a:rPr>
              <a:t>Can a stimulus train with greater charge initially more naturally activate somatosensory cortical circuitry?</a:t>
            </a:r>
            <a:r>
              <a:rPr lang="en-US" sz="2400" baseline="30000" dirty="0">
                <a:solidFill>
                  <a:schemeClr val="tx1"/>
                </a:solidFill>
              </a:rPr>
              <a:t>1,2</a:t>
            </a:r>
          </a:p>
          <a:p>
            <a:pPr>
              <a:buClr>
                <a:schemeClr val="tx1">
                  <a:lumMod val="65000"/>
                  <a:lumOff val="35000"/>
                </a:schemeClr>
              </a:buClr>
            </a:pPr>
            <a:endParaRPr lang="en-US" sz="2400" dirty="0"/>
          </a:p>
          <a:p>
            <a:pPr marL="85725" indent="0">
              <a:buClr>
                <a:schemeClr val="tx1">
                  <a:lumMod val="65000"/>
                  <a:lumOff val="35000"/>
                </a:schemeClr>
              </a:buClr>
              <a:buNone/>
            </a:pPr>
            <a:endParaRPr lang="en-US" sz="2400" dirty="0">
              <a:solidFill>
                <a:schemeClr val="tx1"/>
              </a:solidFill>
            </a:endParaRPr>
          </a:p>
        </p:txBody>
      </p:sp>
      <p:sp>
        <p:nvSpPr>
          <p:cNvPr id="4" name="Slide Number Placeholder 3"/>
          <p:cNvSpPr>
            <a:spLocks noGrp="1"/>
          </p:cNvSpPr>
          <p:nvPr>
            <p:ph type="sldNum" sz="quarter" idx="12"/>
          </p:nvPr>
        </p:nvSpPr>
        <p:spPr/>
        <p:txBody>
          <a:bodyPr/>
          <a:lstStyle/>
          <a:p>
            <a:fld id="{00000000-1234-1234-1234-123412341234}" type="slidenum">
              <a:rPr lang="en" smtClean="0"/>
              <a:pPr/>
              <a:t>33</a:t>
            </a:fld>
            <a:endParaRPr lang="en"/>
          </a:p>
        </p:txBody>
      </p:sp>
      <p:sp>
        <p:nvSpPr>
          <p:cNvPr id="6" name="Rectangle 5">
            <a:extLst>
              <a:ext uri="{FF2B5EF4-FFF2-40B4-BE49-F238E27FC236}">
                <a16:creationId xmlns:a16="http://schemas.microsoft.com/office/drawing/2014/main" id="{9A63E86E-7A7E-4872-A938-8FFFF17BF84C}"/>
              </a:ext>
            </a:extLst>
          </p:cNvPr>
          <p:cNvSpPr/>
          <p:nvPr/>
        </p:nvSpPr>
        <p:spPr>
          <a:xfrm>
            <a:off x="6025941" y="6027003"/>
            <a:ext cx="3429000" cy="830997"/>
          </a:xfrm>
          <a:prstGeom prst="rect">
            <a:avLst/>
          </a:prstGeom>
        </p:spPr>
        <p:txBody>
          <a:bodyPr>
            <a:spAutoFit/>
          </a:bodyPr>
          <a:lstStyle/>
          <a:p>
            <a:pPr marL="257175" indent="-257175">
              <a:buAutoNum type="arabicPeriod"/>
            </a:pPr>
            <a:r>
              <a:rPr lang="en-US" sz="1600" dirty="0"/>
              <a:t>Tabot, GA, et al. 2013</a:t>
            </a:r>
          </a:p>
          <a:p>
            <a:pPr marL="257175" indent="-257175">
              <a:buAutoNum type="arabicPeriod"/>
            </a:pPr>
            <a:r>
              <a:rPr lang="en-US" sz="1600" dirty="0"/>
              <a:t>Bensmaia, SJ, et al. 2015</a:t>
            </a:r>
          </a:p>
          <a:p>
            <a:pPr marL="257175" indent="-257175">
              <a:buAutoNum type="arabicPeriod"/>
            </a:pPr>
            <a:endParaRPr lang="en-US" sz="1600" dirty="0"/>
          </a:p>
        </p:txBody>
      </p:sp>
      <p:pic>
        <p:nvPicPr>
          <p:cNvPr id="8" name="Picture 7">
            <a:extLst>
              <a:ext uri="{FF2B5EF4-FFF2-40B4-BE49-F238E27FC236}">
                <a16:creationId xmlns:a16="http://schemas.microsoft.com/office/drawing/2014/main" id="{B23A9CE2-358B-6C49-A060-5C904C332115}"/>
              </a:ext>
            </a:extLst>
          </p:cNvPr>
          <p:cNvPicPr>
            <a:picLocks noChangeAspect="1"/>
          </p:cNvPicPr>
          <p:nvPr/>
        </p:nvPicPr>
        <p:blipFill>
          <a:blip r:embed="rId3"/>
          <a:stretch>
            <a:fillRect/>
          </a:stretch>
        </p:blipFill>
        <p:spPr>
          <a:xfrm>
            <a:off x="3525253" y="2747662"/>
            <a:ext cx="5495905" cy="1886940"/>
          </a:xfrm>
          <a:prstGeom prst="rect">
            <a:avLst/>
          </a:prstGeom>
        </p:spPr>
      </p:pic>
    </p:spTree>
    <p:extLst>
      <p:ext uri="{BB962C8B-B14F-4D97-AF65-F5344CB8AC3E}">
        <p14:creationId xmlns:p14="http://schemas.microsoft.com/office/powerpoint/2010/main" val="3646854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latin typeface="+mj-lt"/>
              </a:rPr>
              <a:t>Similar perceptual reports, trend towards faster reaction times</a:t>
            </a:r>
          </a:p>
        </p:txBody>
      </p:sp>
      <p:sp>
        <p:nvSpPr>
          <p:cNvPr id="3" name="Text Placeholder 2"/>
          <p:cNvSpPr>
            <a:spLocks noGrp="1"/>
          </p:cNvSpPr>
          <p:nvPr>
            <p:ph idx="1"/>
          </p:nvPr>
        </p:nvSpPr>
        <p:spPr>
          <a:xfrm>
            <a:off x="628650" y="1825625"/>
            <a:ext cx="3989070" cy="4258470"/>
          </a:xfrm>
        </p:spPr>
        <p:txBody>
          <a:bodyPr/>
          <a:lstStyle/>
          <a:p>
            <a:pPr>
              <a:buClr>
                <a:schemeClr val="tx1">
                  <a:lumMod val="65000"/>
                  <a:lumOff val="35000"/>
                </a:schemeClr>
              </a:buClr>
              <a:buFont typeface="Arial" panose="020B0604020202020204" pitchFamily="34" charset="0"/>
              <a:buChar char="•"/>
            </a:pPr>
            <a:r>
              <a:rPr lang="en-US" sz="2400" dirty="0">
                <a:solidFill>
                  <a:schemeClr val="tx1"/>
                </a:solidFill>
              </a:rPr>
              <a:t>Trend towards faster RT with initial high pulses </a:t>
            </a:r>
          </a:p>
          <a:p>
            <a:pPr lvl="1">
              <a:buClr>
                <a:schemeClr val="tx1">
                  <a:lumMod val="65000"/>
                  <a:lumOff val="35000"/>
                </a:schemeClr>
              </a:buClr>
              <a:buFont typeface="Arial" panose="020B0604020202020204" pitchFamily="34" charset="0"/>
              <a:buChar char="•"/>
            </a:pPr>
            <a:r>
              <a:rPr lang="en-US" sz="2000" dirty="0">
                <a:solidFill>
                  <a:schemeClr val="tx1"/>
                </a:solidFill>
              </a:rPr>
              <a:t>(median of 414 vs 473 ms)</a:t>
            </a:r>
          </a:p>
          <a:p>
            <a:pPr>
              <a:buClr>
                <a:schemeClr val="tx1">
                  <a:lumMod val="65000"/>
                  <a:lumOff val="35000"/>
                </a:schemeClr>
              </a:buClr>
              <a:buFont typeface="Arial" panose="020B0604020202020204" pitchFamily="34" charset="0"/>
              <a:buChar char="•"/>
            </a:pPr>
            <a:endParaRPr lang="en-US" sz="2400" dirty="0">
              <a:solidFill>
                <a:schemeClr val="tx1"/>
              </a:solidFill>
            </a:endParaRPr>
          </a:p>
          <a:p>
            <a:pPr>
              <a:buClr>
                <a:schemeClr val="tx1">
                  <a:lumMod val="65000"/>
                  <a:lumOff val="35000"/>
                </a:schemeClr>
              </a:buClr>
              <a:buFont typeface="Arial" panose="020B0604020202020204" pitchFamily="34" charset="0"/>
              <a:buChar char="•"/>
            </a:pPr>
            <a:r>
              <a:rPr lang="en-US" sz="2400" dirty="0">
                <a:solidFill>
                  <a:schemeClr val="tx1"/>
                </a:solidFill>
              </a:rPr>
              <a:t>No statistically significant difference between groups</a:t>
            </a:r>
          </a:p>
          <a:p>
            <a:pPr>
              <a:buClr>
                <a:schemeClr val="tx1">
                  <a:lumMod val="65000"/>
                  <a:lumOff val="35000"/>
                </a:schemeClr>
              </a:buClr>
              <a:buFont typeface="Arial" panose="020B0604020202020204" pitchFamily="34" charset="0"/>
              <a:buChar char="•"/>
            </a:pPr>
            <a:endParaRPr lang="en-US" sz="2400" dirty="0"/>
          </a:p>
          <a:p>
            <a:pPr>
              <a:buClr>
                <a:schemeClr val="tx1">
                  <a:lumMod val="65000"/>
                  <a:lumOff val="35000"/>
                </a:schemeClr>
              </a:buClr>
              <a:buFont typeface="Arial" panose="020B0604020202020204" pitchFamily="34" charset="0"/>
              <a:buChar char="•"/>
            </a:pPr>
            <a:r>
              <a:rPr lang="en-US" sz="2400" dirty="0">
                <a:solidFill>
                  <a:schemeClr val="tx1"/>
                </a:solidFill>
              </a:rPr>
              <a:t>Similar perceptual reports </a:t>
            </a:r>
          </a:p>
        </p:txBody>
      </p:sp>
      <p:sp>
        <p:nvSpPr>
          <p:cNvPr id="4" name="Slide Number Placeholder 3"/>
          <p:cNvSpPr>
            <a:spLocks noGrp="1"/>
          </p:cNvSpPr>
          <p:nvPr>
            <p:ph type="sldNum" sz="quarter" idx="12"/>
          </p:nvPr>
        </p:nvSpPr>
        <p:spPr/>
        <p:txBody>
          <a:bodyPr/>
          <a:lstStyle/>
          <a:p>
            <a:fld id="{00000000-1234-1234-1234-123412341234}" type="slidenum">
              <a:rPr lang="en" smtClean="0"/>
              <a:pPr/>
              <a:t>34</a:t>
            </a:fld>
            <a:endParaRPr lang="en"/>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4480" y="1641768"/>
            <a:ext cx="4346678" cy="4362875"/>
          </a:xfrm>
          <a:prstGeom prst="rect">
            <a:avLst/>
          </a:prstGeom>
        </p:spPr>
      </p:pic>
    </p:spTree>
    <p:extLst>
      <p:ext uri="{BB962C8B-B14F-4D97-AF65-F5344CB8AC3E}">
        <p14:creationId xmlns:p14="http://schemas.microsoft.com/office/powerpoint/2010/main" val="887034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7" y="2021305"/>
            <a:ext cx="8940851" cy="4458667"/>
          </a:xfrm>
          <a:prstGeom prst="rect">
            <a:avLst/>
          </a:prstGeom>
        </p:spPr>
      </p:pic>
      <p:sp>
        <p:nvSpPr>
          <p:cNvPr id="2" name="Title 1"/>
          <p:cNvSpPr>
            <a:spLocks noGrp="1"/>
          </p:cNvSpPr>
          <p:nvPr>
            <p:ph type="title"/>
          </p:nvPr>
        </p:nvSpPr>
        <p:spPr/>
        <p:txBody>
          <a:bodyPr>
            <a:noAutofit/>
          </a:bodyPr>
          <a:lstStyle/>
          <a:p>
            <a:pPr algn="ctr"/>
            <a:r>
              <a:rPr lang="en-US" sz="4000" dirty="0">
                <a:latin typeface="+mj-lt"/>
              </a:rPr>
              <a:t>Different size of evoked responses</a:t>
            </a:r>
          </a:p>
        </p:txBody>
      </p:sp>
      <p:sp>
        <p:nvSpPr>
          <p:cNvPr id="3" name="Slide Number Placeholder 2"/>
          <p:cNvSpPr>
            <a:spLocks noGrp="1"/>
          </p:cNvSpPr>
          <p:nvPr>
            <p:ph type="sldNum" sz="quarter" idx="12"/>
          </p:nvPr>
        </p:nvSpPr>
        <p:spPr/>
        <p:txBody>
          <a:bodyPr/>
          <a:lstStyle/>
          <a:p>
            <a:fld id="{00000000-1234-1234-1234-123412341234}" type="slidenum">
              <a:rPr lang="en" smtClean="0"/>
              <a:pPr/>
              <a:t>35</a:t>
            </a:fld>
            <a:endParaRPr lang="en"/>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7216" t="26957" r="65284" b="60225"/>
          <a:stretch/>
        </p:blipFill>
        <p:spPr>
          <a:xfrm>
            <a:off x="975359" y="2122616"/>
            <a:ext cx="2431897" cy="207264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3214" t="27812" r="8519" b="59883"/>
          <a:stretch/>
        </p:blipFill>
        <p:spPr>
          <a:xfrm>
            <a:off x="5567797" y="2171050"/>
            <a:ext cx="2661803" cy="197577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72476" t="54811" r="13291" b="27074"/>
          <a:stretch/>
        </p:blipFill>
        <p:spPr>
          <a:xfrm>
            <a:off x="6278518" y="4119056"/>
            <a:ext cx="1272540" cy="80772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3584" t="56524" r="70905" b="28778"/>
          <a:stretch/>
        </p:blipFill>
        <p:spPr>
          <a:xfrm>
            <a:off x="1497888" y="4195256"/>
            <a:ext cx="1386840" cy="655320"/>
          </a:xfrm>
          <a:prstGeom prst="rect">
            <a:avLst/>
          </a:prstGeom>
        </p:spPr>
      </p:pic>
    </p:spTree>
    <p:extLst>
      <p:ext uri="{BB962C8B-B14F-4D97-AF65-F5344CB8AC3E}">
        <p14:creationId xmlns:p14="http://schemas.microsoft.com/office/powerpoint/2010/main" val="199546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latin typeface="+mj-lt"/>
              </a:rPr>
              <a:t>Increased charge delivery decreases RT</a:t>
            </a:r>
            <a:br>
              <a:rPr lang="en-US" sz="3600" dirty="0">
                <a:latin typeface="+mj-lt"/>
              </a:rPr>
            </a:br>
            <a:endParaRPr lang="en-US" sz="3600" dirty="0">
              <a:latin typeface="+mj-lt"/>
            </a:endParaRPr>
          </a:p>
        </p:txBody>
      </p:sp>
      <p:sp>
        <p:nvSpPr>
          <p:cNvPr id="7" name="Text Placeholder 2">
            <a:extLst>
              <a:ext uri="{FF2B5EF4-FFF2-40B4-BE49-F238E27FC236}">
                <a16:creationId xmlns:a16="http://schemas.microsoft.com/office/drawing/2014/main" id="{A9FD152C-37BF-EB46-8FC8-EB660AF7F611}"/>
              </a:ext>
            </a:extLst>
          </p:cNvPr>
          <p:cNvSpPr>
            <a:spLocks noGrp="1"/>
          </p:cNvSpPr>
          <p:nvPr>
            <p:ph idx="1"/>
          </p:nvPr>
        </p:nvSpPr>
        <p:spPr>
          <a:xfrm>
            <a:off x="1489710" y="4682331"/>
            <a:ext cx="6099810" cy="1703229"/>
          </a:xfrm>
        </p:spPr>
        <p:txBody>
          <a:bodyPr/>
          <a:lstStyle/>
          <a:p>
            <a:pPr>
              <a:buClr>
                <a:schemeClr val="tx1">
                  <a:lumMod val="65000"/>
                  <a:lumOff val="35000"/>
                </a:schemeClr>
              </a:buClr>
            </a:pPr>
            <a:r>
              <a:rPr lang="en-US" sz="2800" dirty="0">
                <a:solidFill>
                  <a:schemeClr val="tx1"/>
                </a:solidFill>
              </a:rPr>
              <a:t>All DCS trains are 200 ms trains</a:t>
            </a:r>
          </a:p>
          <a:p>
            <a:pPr>
              <a:buClr>
                <a:schemeClr val="tx1">
                  <a:lumMod val="65000"/>
                  <a:lumOff val="35000"/>
                </a:schemeClr>
              </a:buClr>
            </a:pPr>
            <a:r>
              <a:rPr lang="en-US" sz="2800" dirty="0">
                <a:solidFill>
                  <a:schemeClr val="tx1"/>
                </a:solidFill>
              </a:rPr>
              <a:t>2 individual pulses can be perceived</a:t>
            </a:r>
          </a:p>
          <a:p>
            <a:pPr>
              <a:buClr>
                <a:schemeClr val="tx1">
                  <a:lumMod val="65000"/>
                  <a:lumOff val="35000"/>
                </a:schemeClr>
              </a:buClr>
            </a:pPr>
            <a:r>
              <a:rPr lang="en-US" sz="2800" dirty="0">
                <a:solidFill>
                  <a:schemeClr val="tx1"/>
                </a:solidFill>
              </a:rPr>
              <a:t>800 μA train not perceived</a:t>
            </a:r>
          </a:p>
        </p:txBody>
      </p:sp>
      <p:sp>
        <p:nvSpPr>
          <p:cNvPr id="4" name="Slide Number Placeholder 3"/>
          <p:cNvSpPr>
            <a:spLocks noGrp="1"/>
          </p:cNvSpPr>
          <p:nvPr>
            <p:ph type="sldNum" sz="quarter" idx="12"/>
          </p:nvPr>
        </p:nvSpPr>
        <p:spPr/>
        <p:txBody>
          <a:bodyPr/>
          <a:lstStyle/>
          <a:p>
            <a:fld id="{00000000-1234-1234-1234-123412341234}" type="slidenum">
              <a:rPr lang="en" smtClean="0"/>
              <a:pPr/>
              <a:t>36</a:t>
            </a:fld>
            <a:endParaRPr lang="en"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75" y="2184671"/>
            <a:ext cx="8906221" cy="2368279"/>
          </a:xfrm>
          <a:prstGeom prst="rect">
            <a:avLst/>
          </a:prstGeom>
        </p:spPr>
      </p:pic>
    </p:spTree>
    <p:extLst>
      <p:ext uri="{BB962C8B-B14F-4D97-AF65-F5344CB8AC3E}">
        <p14:creationId xmlns:p14="http://schemas.microsoft.com/office/powerpoint/2010/main" val="1882143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88768"/>
            <a:ext cx="7886700" cy="2410691"/>
          </a:xfrm>
        </p:spPr>
        <p:txBody>
          <a:bodyPr>
            <a:noAutofit/>
          </a:bodyPr>
          <a:lstStyle/>
          <a:p>
            <a:pPr algn="ctr"/>
            <a:br>
              <a:rPr lang="en-US" altLang="en-US" sz="3200" dirty="0">
                <a:ea typeface="Roboto Condensed" panose="02000000000000000000" pitchFamily="2" charset="0"/>
                <a:cs typeface="Roboto Condensed" panose="02000000000000000000" pitchFamily="2" charset="0"/>
              </a:rPr>
            </a:br>
            <a:br>
              <a:rPr lang="en-US" altLang="en-US" sz="3200" dirty="0">
                <a:ea typeface="Roboto Condensed" panose="02000000000000000000" pitchFamily="2" charset="0"/>
                <a:cs typeface="Roboto Condensed" panose="02000000000000000000" pitchFamily="2" charset="0"/>
              </a:rPr>
            </a:br>
            <a:br>
              <a:rPr lang="en-US" altLang="en-US" sz="3200" dirty="0">
                <a:ea typeface="Roboto Condensed" panose="02000000000000000000" pitchFamily="2" charset="0"/>
                <a:cs typeface="Roboto Condensed" panose="02000000000000000000" pitchFamily="2" charset="0"/>
              </a:rPr>
            </a:br>
            <a:br>
              <a:rPr lang="en-US" altLang="en-US" sz="3200" dirty="0">
                <a:ea typeface="Roboto Condensed" panose="02000000000000000000" pitchFamily="2" charset="0"/>
                <a:cs typeface="Roboto Condensed" panose="02000000000000000000" pitchFamily="2" charset="0"/>
              </a:rPr>
            </a:br>
            <a:r>
              <a:rPr lang="en-US" altLang="en-US" sz="3200" dirty="0">
                <a:ea typeface="Roboto Condensed" panose="02000000000000000000" pitchFamily="2" charset="0"/>
                <a:cs typeface="Roboto Condensed" panose="02000000000000000000" pitchFamily="2" charset="0"/>
              </a:rPr>
              <a:t>Aim 2.3: </a:t>
            </a:r>
            <a:r>
              <a:rPr lang="en-US" sz="3200" dirty="0"/>
              <a:t>The behavioral and neural effects of temporally simultaneous and spatially overlapping haptic stimuli and DCS</a:t>
            </a:r>
            <a:br>
              <a:rPr lang="en-US" sz="3200" dirty="0"/>
            </a:br>
            <a:br>
              <a:rPr lang="en-US" sz="3200" dirty="0"/>
            </a:br>
            <a:br>
              <a:rPr lang="en-US" sz="3200" dirty="0"/>
            </a:br>
            <a:br>
              <a:rPr lang="en-US" sz="3200" dirty="0"/>
            </a:br>
            <a:endParaRPr lang="en-US" sz="32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37</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Rectangle 4"/>
          <p:cNvSpPr/>
          <p:nvPr/>
        </p:nvSpPr>
        <p:spPr>
          <a:xfrm>
            <a:off x="692644" y="2936840"/>
            <a:ext cx="8121572" cy="4154984"/>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400" dirty="0"/>
              <a:t>What happens behaviorally and neurally when natural and artificial feedback are combined spatially and temporally? </a:t>
            </a:r>
          </a:p>
          <a:p>
            <a:pPr marL="285750" indent="-285750">
              <a:buClr>
                <a:schemeClr val="tx1">
                  <a:lumMod val="65000"/>
                  <a:lumOff val="35000"/>
                </a:schemeClr>
              </a:buClr>
              <a:buFont typeface="Arial" panose="020B0604020202020204" pitchFamily="34" charset="0"/>
              <a:buChar char="•"/>
            </a:pPr>
            <a:r>
              <a:rPr lang="en-US" sz="2400" dirty="0"/>
              <a:t>Can they be perceived independently?</a:t>
            </a:r>
          </a:p>
          <a:p>
            <a:pPr marL="285750" indent="-285750">
              <a:buClr>
                <a:schemeClr val="tx1">
                  <a:lumMod val="65000"/>
                  <a:lumOff val="35000"/>
                </a:schemeClr>
              </a:buClr>
              <a:buFont typeface="Arial" panose="020B0604020202020204" pitchFamily="34" charset="0"/>
              <a:buChar char="•"/>
            </a:pPr>
            <a:r>
              <a:rPr lang="en-US" sz="2400" dirty="0"/>
              <a:t>Does the difference in response times predict where there will be uncertainty in their timing?</a:t>
            </a:r>
          </a:p>
          <a:p>
            <a:pPr marL="285750" indent="-285750">
              <a:buClr>
                <a:schemeClr val="tx1">
                  <a:lumMod val="65000"/>
                  <a:lumOff val="35000"/>
                </a:schemeClr>
              </a:buClr>
              <a:buFont typeface="Arial" panose="020B0604020202020204" pitchFamily="34" charset="0"/>
              <a:buChar char="•"/>
            </a:pPr>
            <a:r>
              <a:rPr lang="en-US" sz="2400" dirty="0"/>
              <a:t>2 subjects collected, 2 to 4 more with one protocol would provide more significance and brain area covered</a:t>
            </a:r>
          </a:p>
          <a:p>
            <a:pPr marL="285750" indent="-285750">
              <a:buClr>
                <a:schemeClr val="tx1">
                  <a:lumMod val="65000"/>
                  <a:lumOff val="35000"/>
                </a:schemeClr>
              </a:buClr>
              <a:buFont typeface="Arial" panose="020B0604020202020204" pitchFamily="34" charset="0"/>
              <a:buChar char="•"/>
            </a:pPr>
            <a:r>
              <a:rPr lang="en-US" sz="2400" b="1" dirty="0"/>
              <a:t>Contributes to understanding of real world neuroprosthetics where different stimuli modalities will arrive concurrently</a:t>
            </a:r>
          </a:p>
          <a:p>
            <a:pPr marL="742950" lvl="1" indent="-285750">
              <a:buClr>
                <a:schemeClr val="tx1">
                  <a:lumMod val="65000"/>
                  <a:lumOff val="35000"/>
                </a:schemeClr>
              </a:buClr>
              <a:buFont typeface="Arial" panose="020B0604020202020204" pitchFamily="34" charset="0"/>
              <a:buChar char="•"/>
            </a:pPr>
            <a:endParaRPr lang="en-US" sz="2400" dirty="0"/>
          </a:p>
          <a:p>
            <a:pPr marL="285750" indent="-285750">
              <a:buClr>
                <a:schemeClr val="tx1">
                  <a:lumMod val="65000"/>
                  <a:lumOff val="35000"/>
                </a:schemeClr>
              </a:buClr>
              <a:buFont typeface="Arial" panose="020B0604020202020204" pitchFamily="34" charset="0"/>
              <a:buChar char="•"/>
            </a:pPr>
            <a:endParaRPr lang="en-US" sz="2400" dirty="0"/>
          </a:p>
        </p:txBody>
      </p:sp>
      <p:sp>
        <p:nvSpPr>
          <p:cNvPr id="6" name="Rectangle 5"/>
          <p:cNvSpPr/>
          <p:nvPr/>
        </p:nvSpPr>
        <p:spPr>
          <a:xfrm>
            <a:off x="710428" y="2172500"/>
            <a:ext cx="7402830" cy="1938992"/>
          </a:xfrm>
          <a:prstGeom prst="rect">
            <a:avLst/>
          </a:prstGeom>
        </p:spPr>
        <p:txBody>
          <a:bodyPr wrap="square">
            <a:spAutoFit/>
          </a:bodyPr>
          <a:lstStyle/>
          <a:p>
            <a:pPr lvl="1">
              <a:lnSpc>
                <a:spcPct val="100000"/>
              </a:lnSpc>
              <a:buClr>
                <a:schemeClr val="tx1">
                  <a:lumMod val="65000"/>
                  <a:lumOff val="35000"/>
                </a:schemeClr>
              </a:buClr>
            </a:pPr>
            <a:r>
              <a:rPr lang="en-US" sz="4000" b="1" dirty="0"/>
              <a:t>Aim 2: </a:t>
            </a:r>
            <a:r>
              <a:rPr lang="en-US" sz="4000" dirty="0"/>
              <a:t>Neural and behavioral effects of cortical stimulation in sensory cortex</a:t>
            </a:r>
          </a:p>
        </p:txBody>
      </p:sp>
    </p:spTree>
    <p:extLst>
      <p:ext uri="{BB962C8B-B14F-4D97-AF65-F5344CB8AC3E}">
        <p14:creationId xmlns:p14="http://schemas.microsoft.com/office/powerpoint/2010/main" val="270688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0FE9-8DE8-1E4C-B6E9-0D692A05FB62}"/>
              </a:ext>
            </a:extLst>
          </p:cNvPr>
          <p:cNvSpPr>
            <a:spLocks noGrp="1"/>
          </p:cNvSpPr>
          <p:nvPr>
            <p:ph type="title"/>
          </p:nvPr>
        </p:nvSpPr>
        <p:spPr/>
        <p:txBody>
          <a:bodyPr/>
          <a:lstStyle/>
          <a:p>
            <a:pPr algn="ctr"/>
            <a:r>
              <a:rPr lang="en-US" dirty="0"/>
              <a:t>Temporal order judgement task </a:t>
            </a:r>
          </a:p>
        </p:txBody>
      </p:sp>
      <p:sp>
        <p:nvSpPr>
          <p:cNvPr id="4" name="Slide Number Placeholder 3">
            <a:extLst>
              <a:ext uri="{FF2B5EF4-FFF2-40B4-BE49-F238E27FC236}">
                <a16:creationId xmlns:a16="http://schemas.microsoft.com/office/drawing/2014/main" id="{79EF85DD-AEC2-3F4D-BFA1-D7E623C8F618}"/>
              </a:ext>
            </a:extLst>
          </p:cNvPr>
          <p:cNvSpPr>
            <a:spLocks noGrp="1"/>
          </p:cNvSpPr>
          <p:nvPr>
            <p:ph type="sldNum" sz="quarter" idx="12"/>
          </p:nvPr>
        </p:nvSpPr>
        <p:spPr/>
        <p:txBody>
          <a:bodyPr/>
          <a:lstStyle/>
          <a:p>
            <a:fld id="{6AA47257-7D4E-4911-A629-530F50ACB28F}" type="slidenum">
              <a:rPr lang="en-US" smtClean="0"/>
              <a:t>38</a:t>
            </a:fld>
            <a:endParaRPr lang="en-US" dirty="0"/>
          </a:p>
        </p:txBody>
      </p:sp>
      <p:pic>
        <p:nvPicPr>
          <p:cNvPr id="10" name="Content Placeholder 9">
            <a:extLst>
              <a:ext uri="{FF2B5EF4-FFF2-40B4-BE49-F238E27FC236}">
                <a16:creationId xmlns:a16="http://schemas.microsoft.com/office/drawing/2014/main" id="{0BB49B2A-EA57-2540-B5E8-BDE4C509114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7701" y="2259795"/>
            <a:ext cx="6542451" cy="3527450"/>
          </a:xfrm>
        </p:spPr>
      </p:pic>
    </p:spTree>
    <p:extLst>
      <p:ext uri="{BB962C8B-B14F-4D97-AF65-F5344CB8AC3E}">
        <p14:creationId xmlns:p14="http://schemas.microsoft.com/office/powerpoint/2010/main" val="4016348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B7BA-95C3-6240-B42F-C7A5EB4C06A0}"/>
              </a:ext>
            </a:extLst>
          </p:cNvPr>
          <p:cNvSpPr>
            <a:spLocks noGrp="1"/>
          </p:cNvSpPr>
          <p:nvPr>
            <p:ph type="title"/>
          </p:nvPr>
        </p:nvSpPr>
        <p:spPr/>
        <p:txBody>
          <a:bodyPr/>
          <a:lstStyle/>
          <a:p>
            <a:r>
              <a:rPr lang="en-US" dirty="0"/>
              <a:t>Temporal order judgement results</a:t>
            </a:r>
          </a:p>
        </p:txBody>
      </p:sp>
      <p:pic>
        <p:nvPicPr>
          <p:cNvPr id="6" name="Content Placeholder 5">
            <a:extLst>
              <a:ext uri="{FF2B5EF4-FFF2-40B4-BE49-F238E27FC236}">
                <a16:creationId xmlns:a16="http://schemas.microsoft.com/office/drawing/2014/main" id="{5DE4BC81-6005-594C-B2BE-D3D8A2F4588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r="9160"/>
          <a:stretch/>
        </p:blipFill>
        <p:spPr>
          <a:xfrm>
            <a:off x="3372876" y="2046517"/>
            <a:ext cx="5590432" cy="3075752"/>
          </a:xfrm>
        </p:spPr>
      </p:pic>
      <p:sp>
        <p:nvSpPr>
          <p:cNvPr id="4" name="Slide Number Placeholder 3">
            <a:extLst>
              <a:ext uri="{FF2B5EF4-FFF2-40B4-BE49-F238E27FC236}">
                <a16:creationId xmlns:a16="http://schemas.microsoft.com/office/drawing/2014/main" id="{E27C9E22-0E1A-8E4A-B77C-1F245C5C12B0}"/>
              </a:ext>
            </a:extLst>
          </p:cNvPr>
          <p:cNvSpPr>
            <a:spLocks noGrp="1"/>
          </p:cNvSpPr>
          <p:nvPr>
            <p:ph type="sldNum" sz="quarter" idx="12"/>
          </p:nvPr>
        </p:nvSpPr>
        <p:spPr/>
        <p:txBody>
          <a:bodyPr/>
          <a:lstStyle/>
          <a:p>
            <a:fld id="{6AA47257-7D4E-4911-A629-530F50ACB28F}" type="slidenum">
              <a:rPr lang="en-US" smtClean="0"/>
              <a:t>39</a:t>
            </a:fld>
            <a:endParaRPr lang="en-US" dirty="0"/>
          </a:p>
        </p:txBody>
      </p:sp>
      <p:sp>
        <p:nvSpPr>
          <p:cNvPr id="5" name="Rectangle 4"/>
          <p:cNvSpPr/>
          <p:nvPr/>
        </p:nvSpPr>
        <p:spPr>
          <a:xfrm>
            <a:off x="54753" y="2224420"/>
            <a:ext cx="3318123" cy="3785652"/>
          </a:xfrm>
          <a:prstGeom prst="rect">
            <a:avLst/>
          </a:prstGeom>
        </p:spPr>
        <p:txBody>
          <a:bodyPr wrap="square">
            <a:spAutoFit/>
          </a:bodyPr>
          <a:lstStyle/>
          <a:p>
            <a:pPr marL="457200" indent="-457200">
              <a:buClr>
                <a:schemeClr val="tx1">
                  <a:lumMod val="65000"/>
                  <a:lumOff val="35000"/>
                </a:schemeClr>
              </a:buClr>
              <a:buFont typeface="Arial" panose="020B0604020202020204" pitchFamily="34" charset="0"/>
              <a:buChar char="•"/>
            </a:pPr>
            <a:r>
              <a:rPr lang="en-US" sz="2400" dirty="0">
                <a:ea typeface="Roboto Condensed" panose="02000000000000000000" pitchFamily="2" charset="0"/>
                <a:cs typeface="Roboto Condensed" panose="02000000000000000000" pitchFamily="2" charset="0"/>
              </a:rPr>
              <a:t>DCS must lead natural touch by approximately the lag between them to be perceived as arriving first </a:t>
            </a:r>
          </a:p>
          <a:p>
            <a:pPr marL="457200" indent="-457200">
              <a:buClr>
                <a:schemeClr val="tx1">
                  <a:lumMod val="65000"/>
                  <a:lumOff val="35000"/>
                </a:schemeClr>
              </a:buClr>
              <a:buFont typeface="Arial" panose="020B0604020202020204" pitchFamily="34" charset="0"/>
              <a:buChar char="•"/>
            </a:pPr>
            <a:r>
              <a:rPr lang="en-US" sz="2400" dirty="0">
                <a:ea typeface="Roboto Condensed" panose="02000000000000000000" pitchFamily="2" charset="0"/>
                <a:cs typeface="Roboto Condensed" panose="02000000000000000000" pitchFamily="2" charset="0"/>
              </a:rPr>
              <a:t>Stimulus onset asynchrony (SOA), 50% point on gaussian</a:t>
            </a:r>
            <a:endParaRPr lang="en-US" sz="1600" dirty="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284243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823" y="-78643"/>
            <a:ext cx="7886700" cy="1325563"/>
          </a:xfrm>
        </p:spPr>
        <p:txBody>
          <a:bodyPr/>
          <a:lstStyle/>
          <a:p>
            <a:pPr algn="ctr"/>
            <a:r>
              <a:rPr lang="en-US" dirty="0">
                <a:ea typeface="Roboto Condensed" panose="02000000000000000000" pitchFamily="2" charset="0"/>
                <a:cs typeface="Roboto Condensed" panose="02000000000000000000" pitchFamily="2" charset="0"/>
              </a:rPr>
              <a:t>Motor deficits</a:t>
            </a:r>
          </a:p>
        </p:txBody>
      </p:sp>
      <p:sp>
        <p:nvSpPr>
          <p:cNvPr id="3" name="Content Placeholder 2"/>
          <p:cNvSpPr>
            <a:spLocks noGrp="1"/>
          </p:cNvSpPr>
          <p:nvPr>
            <p:ph idx="1"/>
          </p:nvPr>
        </p:nvSpPr>
        <p:spPr>
          <a:xfrm>
            <a:off x="234950" y="1390406"/>
            <a:ext cx="4781550" cy="4351338"/>
          </a:xfrm>
        </p:spPr>
        <p:txBody>
          <a:bodyPr>
            <a:normAutofit/>
          </a:bodyPr>
          <a:lstStyle/>
          <a:p>
            <a:pPr>
              <a:lnSpc>
                <a:spcPct val="110000"/>
              </a:lnSpc>
              <a:buClr>
                <a:schemeClr val="tx1">
                  <a:lumMod val="65000"/>
                  <a:lumOff val="35000"/>
                </a:schemeClr>
              </a:buClr>
            </a:pPr>
            <a:r>
              <a:rPr lang="en-US" dirty="0">
                <a:ea typeface="Roboto Condensed" panose="02000000000000000000" pitchFamily="2" charset="0"/>
                <a:cs typeface="Roboto Condensed" panose="02000000000000000000" pitchFamily="2" charset="0"/>
              </a:rPr>
              <a:t>Millions disabled from stroke</a:t>
            </a:r>
          </a:p>
          <a:p>
            <a:pPr>
              <a:lnSpc>
                <a:spcPct val="110000"/>
              </a:lnSpc>
              <a:buClr>
                <a:schemeClr val="tx1">
                  <a:lumMod val="65000"/>
                  <a:lumOff val="35000"/>
                </a:schemeClr>
              </a:buClr>
            </a:pPr>
            <a:r>
              <a:rPr lang="en-US" dirty="0">
                <a:ea typeface="Roboto Condensed" panose="02000000000000000000" pitchFamily="2" charset="0"/>
                <a:cs typeface="Roboto Condensed" panose="02000000000000000000" pitchFamily="2" charset="0"/>
              </a:rPr>
              <a:t>$34 </a:t>
            </a:r>
            <a:r>
              <a:rPr lang="en-US" b="1" dirty="0">
                <a:ea typeface="Roboto Condensed" panose="02000000000000000000" pitchFamily="2" charset="0"/>
                <a:cs typeface="Roboto Condensed" panose="02000000000000000000" pitchFamily="2" charset="0"/>
              </a:rPr>
              <a:t>billion</a:t>
            </a:r>
            <a:r>
              <a:rPr lang="en-US" dirty="0">
                <a:ea typeface="Roboto Condensed" panose="02000000000000000000" pitchFamily="2" charset="0"/>
                <a:cs typeface="Roboto Condensed" panose="02000000000000000000" pitchFamily="2" charset="0"/>
              </a:rPr>
              <a:t> - US/year</a:t>
            </a:r>
          </a:p>
          <a:p>
            <a:pPr>
              <a:lnSpc>
                <a:spcPct val="110000"/>
              </a:lnSpc>
              <a:buClr>
                <a:schemeClr val="tx1">
                  <a:lumMod val="65000"/>
                  <a:lumOff val="35000"/>
                </a:schemeClr>
              </a:buClr>
            </a:pPr>
            <a:r>
              <a:rPr lang="en-US" dirty="0">
                <a:ea typeface="Roboto Condensed" panose="02000000000000000000" pitchFamily="2" charset="0"/>
                <a:cs typeface="Roboto Condensed" panose="02000000000000000000" pitchFamily="2" charset="0"/>
              </a:rPr>
              <a:t>15-30% </a:t>
            </a:r>
            <a:r>
              <a:rPr lang="en-US" b="1" dirty="0">
                <a:ea typeface="Roboto Condensed" panose="02000000000000000000" pitchFamily="2" charset="0"/>
                <a:cs typeface="Roboto Condensed" panose="02000000000000000000" pitchFamily="2" charset="0"/>
              </a:rPr>
              <a:t>permanently </a:t>
            </a:r>
            <a:r>
              <a:rPr lang="en-US" dirty="0">
                <a:ea typeface="Roboto Condensed" panose="02000000000000000000" pitchFamily="2" charset="0"/>
                <a:cs typeface="Roboto Condensed" panose="02000000000000000000" pitchFamily="2" charset="0"/>
              </a:rPr>
              <a:t>disabled </a:t>
            </a:r>
          </a:p>
          <a:p>
            <a:pPr>
              <a:lnSpc>
                <a:spcPct val="110000"/>
              </a:lnSpc>
              <a:buClr>
                <a:schemeClr val="tx1">
                  <a:lumMod val="65000"/>
                  <a:lumOff val="35000"/>
                </a:schemeClr>
              </a:buClr>
            </a:pPr>
            <a:r>
              <a:rPr lang="en-US" dirty="0">
                <a:ea typeface="Roboto Condensed" panose="02000000000000000000" pitchFamily="2" charset="0"/>
                <a:cs typeface="Roboto Condensed" panose="02000000000000000000" pitchFamily="2" charset="0"/>
              </a:rPr>
              <a:t>Neuromodulation may be able to help over rehabilitation therapy alone </a:t>
            </a:r>
          </a:p>
        </p:txBody>
      </p:sp>
      <p:sp>
        <p:nvSpPr>
          <p:cNvPr id="4" name="TextBox 3"/>
          <p:cNvSpPr txBox="1"/>
          <p:nvPr/>
        </p:nvSpPr>
        <p:spPr>
          <a:xfrm>
            <a:off x="131324" y="5890479"/>
            <a:ext cx="9144000" cy="830997"/>
          </a:xfrm>
          <a:prstGeom prst="rect">
            <a:avLst/>
          </a:prstGeom>
          <a:noFill/>
        </p:spPr>
        <p:txBody>
          <a:bodyPr wrap="square" rtlCol="0">
            <a:spAutoFit/>
          </a:bodyPr>
          <a:lstStyle/>
          <a:p>
            <a:r>
              <a:rPr lang="en-US" sz="1200" dirty="0">
                <a:ea typeface="Roboto Condensed" panose="02000000000000000000" pitchFamily="2" charset="0"/>
                <a:cs typeface="Roboto Condensed" panose="02000000000000000000" pitchFamily="2" charset="0"/>
              </a:rPr>
              <a:t>Stroke Facts | cdc.gov. 2016</a:t>
            </a:r>
          </a:p>
          <a:p>
            <a:r>
              <a:rPr lang="en-US" sz="1200" dirty="0">
                <a:ea typeface="Roboto Condensed" panose="02000000000000000000" pitchFamily="2" charset="0"/>
                <a:cs typeface="Roboto Condensed" panose="02000000000000000000" pitchFamily="2" charset="0"/>
              </a:rPr>
              <a:t>Harvey RL, Winstein CJ. 2009</a:t>
            </a:r>
          </a:p>
          <a:p>
            <a:r>
              <a:rPr lang="en-US" sz="1200" dirty="0">
                <a:ea typeface="Roboto Condensed" panose="02000000000000000000" pitchFamily="2" charset="0"/>
                <a:cs typeface="Roboto Condensed" panose="02000000000000000000" pitchFamily="2" charset="0"/>
              </a:rPr>
              <a:t>Lloyd-Jones D, et al. 2010</a:t>
            </a:r>
          </a:p>
          <a:p>
            <a:endParaRPr lang="en-US" sz="1200" dirty="0">
              <a:ea typeface="Roboto Condensed" panose="02000000000000000000" pitchFamily="2" charset="0"/>
              <a:cs typeface="Roboto Condensed" panose="02000000000000000000" pitchFamily="2" charset="0"/>
            </a:endParaRPr>
          </a:p>
        </p:txBody>
      </p:sp>
      <p:sp>
        <p:nvSpPr>
          <p:cNvPr id="6" name="Slide Number Placeholder 5"/>
          <p:cNvSpPr>
            <a:spLocks noGrp="1"/>
          </p:cNvSpPr>
          <p:nvPr>
            <p:ph type="sldNum" sz="quarter" idx="12"/>
          </p:nvPr>
        </p:nvSpPr>
        <p:spPr/>
        <p:txBody>
          <a:bodyPr/>
          <a:lstStyle/>
          <a:p>
            <a:fld id="{6AA47257-7D4E-4911-A629-530F50ACB28F}" type="slidenum">
              <a:rPr lang="en-US" smtClean="0"/>
              <a:t>4</a:t>
            </a:fld>
            <a:endParaRPr lang="en-US" dirty="0"/>
          </a:p>
        </p:txBody>
      </p:sp>
      <p:pic>
        <p:nvPicPr>
          <p:cNvPr id="10" name="Picture 9">
            <a:extLst>
              <a:ext uri="{FF2B5EF4-FFF2-40B4-BE49-F238E27FC236}">
                <a16:creationId xmlns:a16="http://schemas.microsoft.com/office/drawing/2014/main" id="{CEF7F17C-7C6E-B640-8554-D6138B9E12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741"/>
          <a:stretch/>
        </p:blipFill>
        <p:spPr>
          <a:xfrm>
            <a:off x="5047862" y="2083981"/>
            <a:ext cx="4074871" cy="2466754"/>
          </a:xfrm>
          <a:prstGeom prst="rect">
            <a:avLst/>
          </a:prstGeom>
        </p:spPr>
      </p:pic>
    </p:spTree>
    <p:extLst>
      <p:ext uri="{BB962C8B-B14F-4D97-AF65-F5344CB8AC3E}">
        <p14:creationId xmlns:p14="http://schemas.microsoft.com/office/powerpoint/2010/main" val="3342737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15D0-3C5E-C644-9700-1BC1B39E9F15}"/>
              </a:ext>
            </a:extLst>
          </p:cNvPr>
          <p:cNvSpPr>
            <a:spLocks noGrp="1"/>
          </p:cNvSpPr>
          <p:nvPr>
            <p:ph type="title"/>
          </p:nvPr>
        </p:nvSpPr>
        <p:spPr/>
        <p:txBody>
          <a:bodyPr/>
          <a:lstStyle/>
          <a:p>
            <a:pPr algn="ctr"/>
            <a:r>
              <a:rPr lang="en-US" dirty="0"/>
              <a:t>Functional MRI correlates of TOJ</a:t>
            </a:r>
          </a:p>
        </p:txBody>
      </p:sp>
      <p:sp>
        <p:nvSpPr>
          <p:cNvPr id="4" name="Slide Number Placeholder 3">
            <a:extLst>
              <a:ext uri="{FF2B5EF4-FFF2-40B4-BE49-F238E27FC236}">
                <a16:creationId xmlns:a16="http://schemas.microsoft.com/office/drawing/2014/main" id="{7563668B-2501-2D4D-9334-32F2A74FABB2}"/>
              </a:ext>
            </a:extLst>
          </p:cNvPr>
          <p:cNvSpPr>
            <a:spLocks noGrp="1"/>
          </p:cNvSpPr>
          <p:nvPr>
            <p:ph type="sldNum" sz="quarter" idx="12"/>
          </p:nvPr>
        </p:nvSpPr>
        <p:spPr/>
        <p:txBody>
          <a:bodyPr/>
          <a:lstStyle/>
          <a:p>
            <a:fld id="{6AA47257-7D4E-4911-A629-530F50ACB28F}" type="slidenum">
              <a:rPr lang="en-US" smtClean="0"/>
              <a:t>40</a:t>
            </a:fld>
            <a:endParaRPr lang="en-US" dirty="0"/>
          </a:p>
        </p:txBody>
      </p:sp>
      <p:sp>
        <p:nvSpPr>
          <p:cNvPr id="9" name="TextBox 8">
            <a:extLst>
              <a:ext uri="{FF2B5EF4-FFF2-40B4-BE49-F238E27FC236}">
                <a16:creationId xmlns:a16="http://schemas.microsoft.com/office/drawing/2014/main" id="{599934EA-4946-0C44-A4FA-E156B216009A}"/>
              </a:ext>
            </a:extLst>
          </p:cNvPr>
          <p:cNvSpPr txBox="1"/>
          <p:nvPr/>
        </p:nvSpPr>
        <p:spPr>
          <a:xfrm>
            <a:off x="4671268" y="6162389"/>
            <a:ext cx="2505694" cy="646331"/>
          </a:xfrm>
          <a:prstGeom prst="rect">
            <a:avLst/>
          </a:prstGeom>
          <a:noFill/>
        </p:spPr>
        <p:txBody>
          <a:bodyPr wrap="square" rtlCol="0">
            <a:spAutoFit/>
          </a:bodyPr>
          <a:lstStyle/>
          <a:p>
            <a:r>
              <a:rPr lang="en-US" dirty="0"/>
              <a:t>Takashi T, et al, 2013</a:t>
            </a:r>
          </a:p>
          <a:p>
            <a:r>
              <a:rPr lang="en-US" dirty="0"/>
              <a:t>Miyazaki M, et al, 2016 </a:t>
            </a:r>
          </a:p>
        </p:txBody>
      </p:sp>
      <p:sp>
        <p:nvSpPr>
          <p:cNvPr id="3" name="Rectangle 2"/>
          <p:cNvSpPr/>
          <p:nvPr/>
        </p:nvSpPr>
        <p:spPr>
          <a:xfrm>
            <a:off x="54754" y="2224420"/>
            <a:ext cx="4533672" cy="4308872"/>
          </a:xfrm>
          <a:prstGeom prst="rect">
            <a:avLst/>
          </a:prstGeom>
        </p:spPr>
        <p:txBody>
          <a:bodyPr wrap="square">
            <a:spAutoFit/>
          </a:bodyPr>
          <a:lstStyle/>
          <a:p>
            <a:pPr marL="457200" indent="-457200">
              <a:buClr>
                <a:schemeClr val="tx1">
                  <a:lumMod val="65000"/>
                  <a:lumOff val="35000"/>
                </a:schemeClr>
              </a:buClr>
              <a:buFont typeface="Arial" panose="020B0604020202020204" pitchFamily="34" charset="0"/>
              <a:buChar char="•"/>
            </a:pPr>
            <a:r>
              <a:rPr lang="en-US" sz="2800" dirty="0">
                <a:ea typeface="Roboto Condensed" panose="02000000000000000000" pitchFamily="2" charset="0"/>
                <a:cs typeface="Roboto Condensed" panose="02000000000000000000" pitchFamily="2" charset="0"/>
              </a:rPr>
              <a:t>fMRI reveals areas of interest</a:t>
            </a:r>
          </a:p>
          <a:p>
            <a:pPr marL="914400" lvl="1" indent="-457200">
              <a:buClr>
                <a:schemeClr val="tx1">
                  <a:lumMod val="65000"/>
                  <a:lumOff val="35000"/>
                </a:schemeClr>
              </a:buClr>
              <a:buFont typeface="Arial" panose="020B0604020202020204" pitchFamily="34" charset="0"/>
              <a:buChar char="•"/>
            </a:pPr>
            <a:r>
              <a:rPr lang="en-US" dirty="0"/>
              <a:t>left ventral, bilateral dorsal premotor cortex</a:t>
            </a:r>
          </a:p>
          <a:p>
            <a:pPr marL="914400" lvl="1" indent="-457200">
              <a:buClr>
                <a:schemeClr val="tx1">
                  <a:lumMod val="65000"/>
                  <a:lumOff val="35000"/>
                </a:schemeClr>
              </a:buClr>
              <a:buFont typeface="Arial" panose="020B0604020202020204" pitchFamily="34" charset="0"/>
              <a:buChar char="•"/>
            </a:pPr>
            <a:r>
              <a:rPr lang="en-US" dirty="0"/>
              <a:t>left posterior parietal</a:t>
            </a:r>
          </a:p>
          <a:p>
            <a:pPr marL="914400" lvl="1" indent="-457200">
              <a:buClr>
                <a:schemeClr val="tx1">
                  <a:lumMod val="65000"/>
                  <a:lumOff val="35000"/>
                </a:schemeClr>
              </a:buClr>
              <a:buFont typeface="Arial" panose="020B0604020202020204" pitchFamily="34" charset="0"/>
              <a:buChar char="•"/>
            </a:pPr>
            <a:r>
              <a:rPr lang="en-US" dirty="0"/>
              <a:t>bilateral premotor cortices</a:t>
            </a:r>
          </a:p>
          <a:p>
            <a:pPr marL="914400" lvl="1" indent="-457200">
              <a:buClr>
                <a:schemeClr val="tx1">
                  <a:lumMod val="65000"/>
                  <a:lumOff val="35000"/>
                </a:schemeClr>
              </a:buClr>
              <a:buFont typeface="Arial" panose="020B0604020202020204" pitchFamily="34" charset="0"/>
              <a:buChar char="•"/>
            </a:pPr>
            <a:r>
              <a:rPr lang="en-US" dirty="0"/>
              <a:t>bilateral middle frontal gyri</a:t>
            </a:r>
          </a:p>
          <a:p>
            <a:pPr marL="914400" lvl="1" indent="-457200">
              <a:buClr>
                <a:schemeClr val="tx1">
                  <a:lumMod val="65000"/>
                  <a:lumOff val="35000"/>
                </a:schemeClr>
              </a:buClr>
              <a:buFont typeface="Arial" panose="020B0604020202020204" pitchFamily="34" charset="0"/>
              <a:buChar char="•"/>
            </a:pPr>
            <a:r>
              <a:rPr lang="en-US" dirty="0"/>
              <a:t>bilateral inferior parietal cortices and supramarginal gyri </a:t>
            </a:r>
          </a:p>
          <a:p>
            <a:pPr marL="914400" lvl="1" indent="-457200">
              <a:buClr>
                <a:schemeClr val="tx1">
                  <a:lumMod val="65000"/>
                  <a:lumOff val="35000"/>
                </a:schemeClr>
              </a:buClr>
              <a:buFont typeface="Arial" panose="020B0604020202020204" pitchFamily="34" charset="0"/>
              <a:buChar char="•"/>
            </a:pPr>
            <a:r>
              <a:rPr lang="en-US" dirty="0"/>
              <a:t>bilateral posterior part of the superior and middle temporal gyri</a:t>
            </a:r>
          </a:p>
          <a:p>
            <a:pPr marL="457200" indent="-457200">
              <a:buClr>
                <a:schemeClr val="tx1">
                  <a:lumMod val="65000"/>
                  <a:lumOff val="35000"/>
                </a:schemeClr>
              </a:buClr>
              <a:buFont typeface="Arial" panose="020B0604020202020204" pitchFamily="34" charset="0"/>
              <a:buChar char="•"/>
            </a:pPr>
            <a:r>
              <a:rPr lang="en-US" sz="2800" dirty="0">
                <a:ea typeface="Roboto Condensed" panose="02000000000000000000" pitchFamily="2" charset="0"/>
                <a:cs typeface="Roboto Condensed" panose="02000000000000000000" pitchFamily="2" charset="0"/>
              </a:rPr>
              <a:t>Analyze neural signals focused on these regions</a:t>
            </a:r>
          </a:p>
        </p:txBody>
      </p:sp>
      <p:pic>
        <p:nvPicPr>
          <p:cNvPr id="10" name="Picture 7" descr="Cove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8378" b="76278"/>
          <a:stretch/>
        </p:blipFill>
        <p:spPr bwMode="auto">
          <a:xfrm>
            <a:off x="4150390" y="1538506"/>
            <a:ext cx="4867936" cy="22470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1268" y="4047650"/>
            <a:ext cx="4275616" cy="2017758"/>
          </a:xfrm>
          <a:prstGeom prst="rect">
            <a:avLst/>
          </a:prstGeom>
        </p:spPr>
      </p:pic>
    </p:spTree>
    <p:extLst>
      <p:ext uri="{BB962C8B-B14F-4D97-AF65-F5344CB8AC3E}">
        <p14:creationId xmlns:p14="http://schemas.microsoft.com/office/powerpoint/2010/main" val="3673618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88768"/>
            <a:ext cx="7886700" cy="2410691"/>
          </a:xfrm>
        </p:spPr>
        <p:txBody>
          <a:bodyPr>
            <a:noAutofit/>
          </a:bodyPr>
          <a:lstStyle/>
          <a:p>
            <a:pPr algn="ctr"/>
            <a:r>
              <a:rPr lang="en-US" altLang="en-US" sz="3200" dirty="0">
                <a:ea typeface="Roboto Condensed" panose="02000000000000000000" pitchFamily="2" charset="0"/>
                <a:cs typeface="Roboto Condensed" panose="02000000000000000000" pitchFamily="2" charset="0"/>
              </a:rPr>
              <a:t>Aim 3.1: </a:t>
            </a:r>
            <a:r>
              <a:rPr lang="en-US" sz="3200" dirty="0"/>
              <a:t>Beta-oscillation triggered stimulation paradigm to enhance connectivity of beta-synchronous regions</a:t>
            </a:r>
            <a:br>
              <a:rPr lang="en-US" sz="3200" dirty="0"/>
            </a:br>
            <a:br>
              <a:rPr lang="en-US" sz="3200" dirty="0"/>
            </a:br>
            <a:endParaRPr lang="en-US" sz="32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41</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Rectangle 4"/>
          <p:cNvSpPr/>
          <p:nvPr/>
        </p:nvSpPr>
        <p:spPr>
          <a:xfrm>
            <a:off x="692644" y="2404590"/>
            <a:ext cx="8451356" cy="2677656"/>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400" dirty="0"/>
              <a:t>Based off of prior work with beta-oscillation driven stimulation, can we observe similar effects of stimulation in humans?</a:t>
            </a:r>
          </a:p>
          <a:p>
            <a:pPr marL="742950" lvl="1" indent="-285750">
              <a:buClr>
                <a:schemeClr val="tx1">
                  <a:lumMod val="65000"/>
                  <a:lumOff val="35000"/>
                </a:schemeClr>
              </a:buClr>
              <a:buFont typeface="Arial" panose="020B0604020202020204" pitchFamily="34" charset="0"/>
              <a:buChar char="•"/>
            </a:pPr>
            <a:r>
              <a:rPr lang="en-US" sz="2400" dirty="0"/>
              <a:t>Data collected from 7 subjects </a:t>
            </a:r>
          </a:p>
          <a:p>
            <a:pPr marL="742950" lvl="1" indent="-285750">
              <a:buClr>
                <a:schemeClr val="tx1">
                  <a:lumMod val="65000"/>
                  <a:lumOff val="35000"/>
                </a:schemeClr>
              </a:buClr>
              <a:buFont typeface="Arial" panose="020B0604020202020204" pitchFamily="34" charset="0"/>
              <a:buChar char="•"/>
            </a:pPr>
            <a:r>
              <a:rPr lang="en-US" sz="2400" dirty="0"/>
              <a:t>Dose dependent enhancement, </a:t>
            </a:r>
          </a:p>
          <a:p>
            <a:pPr marL="742950" lvl="1" indent="-285750">
              <a:buClr>
                <a:schemeClr val="tx1">
                  <a:lumMod val="65000"/>
                  <a:lumOff val="35000"/>
                </a:schemeClr>
              </a:buClr>
              <a:buFont typeface="Arial" panose="020B0604020202020204" pitchFamily="34" charset="0"/>
              <a:buChar char="•"/>
            </a:pPr>
            <a:r>
              <a:rPr lang="en-US" sz="2400" dirty="0"/>
              <a:t>Exploration of dependence on phase, connectivity patterns</a:t>
            </a:r>
          </a:p>
          <a:p>
            <a:pPr marL="285750" indent="-285750">
              <a:buClr>
                <a:schemeClr val="tx1">
                  <a:lumMod val="65000"/>
                  <a:lumOff val="35000"/>
                </a:schemeClr>
              </a:buClr>
              <a:buFont typeface="Arial" panose="020B0604020202020204" pitchFamily="34" charset="0"/>
              <a:buChar char="•"/>
            </a:pPr>
            <a:r>
              <a:rPr lang="en-US" sz="2400" b="1" dirty="0"/>
              <a:t>Contributes to understanding of protocols to engineer plasticity from model systems </a:t>
            </a:r>
          </a:p>
        </p:txBody>
      </p:sp>
      <p:sp>
        <p:nvSpPr>
          <p:cNvPr id="4" name="Rectangle 3"/>
          <p:cNvSpPr/>
          <p:nvPr/>
        </p:nvSpPr>
        <p:spPr>
          <a:xfrm>
            <a:off x="833614" y="1894113"/>
            <a:ext cx="7745730" cy="2554545"/>
          </a:xfrm>
          <a:prstGeom prst="rect">
            <a:avLst/>
          </a:prstGeom>
        </p:spPr>
        <p:txBody>
          <a:bodyPr wrap="square">
            <a:spAutoFit/>
          </a:bodyPr>
          <a:lstStyle/>
          <a:p>
            <a:r>
              <a:rPr lang="en-US" sz="4000" b="1" dirty="0"/>
              <a:t>Aim 3: </a:t>
            </a:r>
            <a:r>
              <a:rPr lang="en-US" sz="4000" dirty="0"/>
              <a:t>Engineered DCS protocols to induce changes in cortical connectivity, plasticity, and motor output mapping</a:t>
            </a:r>
          </a:p>
        </p:txBody>
      </p:sp>
    </p:spTree>
    <p:extLst>
      <p:ext uri="{BB962C8B-B14F-4D97-AF65-F5344CB8AC3E}">
        <p14:creationId xmlns:p14="http://schemas.microsoft.com/office/powerpoint/2010/main" val="23858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1A37-5BC9-8043-BE38-A00DBB217C38}"/>
              </a:ext>
            </a:extLst>
          </p:cNvPr>
          <p:cNvSpPr>
            <a:spLocks noGrp="1"/>
          </p:cNvSpPr>
          <p:nvPr>
            <p:ph type="title"/>
          </p:nvPr>
        </p:nvSpPr>
        <p:spPr>
          <a:xfrm>
            <a:off x="240920" y="365126"/>
            <a:ext cx="8864752" cy="1325563"/>
          </a:xfrm>
        </p:spPr>
        <p:txBody>
          <a:bodyPr>
            <a:normAutofit fontScale="90000"/>
          </a:bodyPr>
          <a:lstStyle/>
          <a:p>
            <a:pPr algn="ctr"/>
            <a:r>
              <a:rPr lang="en-US" altLang="en-US" dirty="0">
                <a:ea typeface="Roboto Condensed" panose="02000000000000000000" pitchFamily="2" charset="0"/>
                <a:cs typeface="Roboto Condensed" panose="02000000000000000000" pitchFamily="2" charset="0"/>
              </a:rPr>
              <a:t>Beta stimulation experimental paradigm</a:t>
            </a:r>
            <a:br>
              <a:rPr lang="en-US" dirty="0">
                <a:ea typeface="Roboto Condensed" panose="02000000000000000000" pitchFamily="2" charset="0"/>
                <a:cs typeface="Roboto Condensed" panose="02000000000000000000" pitchFamily="2" charset="0"/>
              </a:rPr>
            </a:br>
            <a:endParaRPr lang="en-US" dirty="0"/>
          </a:p>
        </p:txBody>
      </p:sp>
      <p:pic>
        <p:nvPicPr>
          <p:cNvPr id="6" name="Content Placeholder 5">
            <a:extLst>
              <a:ext uri="{FF2B5EF4-FFF2-40B4-BE49-F238E27FC236}">
                <a16:creationId xmlns:a16="http://schemas.microsoft.com/office/drawing/2014/main" id="{D26AE9A9-AC7F-4146-9EF2-3AF9DA6CF8C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2081020"/>
            <a:ext cx="7886700" cy="3032828"/>
          </a:xfrm>
        </p:spPr>
      </p:pic>
      <p:sp>
        <p:nvSpPr>
          <p:cNvPr id="4" name="Slide Number Placeholder 3">
            <a:extLst>
              <a:ext uri="{FF2B5EF4-FFF2-40B4-BE49-F238E27FC236}">
                <a16:creationId xmlns:a16="http://schemas.microsoft.com/office/drawing/2014/main" id="{29DB0013-FC9A-8D46-8EDF-F2372772FC61}"/>
              </a:ext>
            </a:extLst>
          </p:cNvPr>
          <p:cNvSpPr>
            <a:spLocks noGrp="1"/>
          </p:cNvSpPr>
          <p:nvPr>
            <p:ph type="sldNum" sz="quarter" idx="12"/>
          </p:nvPr>
        </p:nvSpPr>
        <p:spPr/>
        <p:txBody>
          <a:bodyPr/>
          <a:lstStyle/>
          <a:p>
            <a:fld id="{6AA47257-7D4E-4911-A629-530F50ACB28F}" type="slidenum">
              <a:rPr lang="en-US" smtClean="0"/>
              <a:t>42</a:t>
            </a:fld>
            <a:endParaRPr lang="en-US" dirty="0"/>
          </a:p>
        </p:txBody>
      </p:sp>
      <p:sp>
        <p:nvSpPr>
          <p:cNvPr id="8" name="Title 1"/>
          <p:cNvSpPr txBox="1">
            <a:spLocks/>
          </p:cNvSpPr>
          <p:nvPr/>
        </p:nvSpPr>
        <p:spPr>
          <a:xfrm>
            <a:off x="-205355" y="93890"/>
            <a:ext cx="95547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ea typeface="Roboto Condensed" panose="02000000000000000000" pitchFamily="2" charset="0"/>
              <a:cs typeface="Roboto Condensed" panose="02000000000000000000" pitchFamily="2"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354" y="5771407"/>
            <a:ext cx="584459" cy="730574"/>
          </a:xfrm>
          <a:prstGeom prst="rect">
            <a:avLst/>
          </a:prstGeom>
        </p:spPr>
      </p:pic>
      <p:sp>
        <p:nvSpPr>
          <p:cNvPr id="10" name="Rectangle 9">
            <a:extLst>
              <a:ext uri="{FF2B5EF4-FFF2-40B4-BE49-F238E27FC236}">
                <a16:creationId xmlns:a16="http://schemas.microsoft.com/office/drawing/2014/main" id="{79004097-6687-4F72-9AC9-7C2D4236DF4F}"/>
              </a:ext>
            </a:extLst>
          </p:cNvPr>
          <p:cNvSpPr/>
          <p:nvPr/>
        </p:nvSpPr>
        <p:spPr>
          <a:xfrm>
            <a:off x="1750979" y="5875084"/>
            <a:ext cx="1722489" cy="523220"/>
          </a:xfrm>
          <a:prstGeom prst="rect">
            <a:avLst/>
          </a:prstGeom>
        </p:spPr>
        <p:txBody>
          <a:bodyPr wrap="square">
            <a:spAutoFit/>
          </a:bodyPr>
          <a:lstStyle/>
          <a:p>
            <a:r>
              <a:rPr lang="en-US" sz="1400" dirty="0"/>
              <a:t>Jeremiah Wander</a:t>
            </a:r>
          </a:p>
          <a:p>
            <a:r>
              <a:rPr lang="en-US" sz="1400" dirty="0"/>
              <a:t>Jared Olson</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6813" y="5771407"/>
            <a:ext cx="744166" cy="744166"/>
          </a:xfrm>
          <a:prstGeom prst="rect">
            <a:avLst/>
          </a:prstGeom>
        </p:spPr>
      </p:pic>
      <p:sp>
        <p:nvSpPr>
          <p:cNvPr id="11" name="TextBox 10">
            <a:extLst>
              <a:ext uri="{FF2B5EF4-FFF2-40B4-BE49-F238E27FC236}">
                <a16:creationId xmlns:a16="http://schemas.microsoft.com/office/drawing/2014/main" id="{1A687F6C-5AA8-3646-BF6E-B16C9BDBB71D}"/>
              </a:ext>
            </a:extLst>
          </p:cNvPr>
          <p:cNvSpPr txBox="1"/>
          <p:nvPr/>
        </p:nvSpPr>
        <p:spPr>
          <a:xfrm>
            <a:off x="3218046" y="5926000"/>
            <a:ext cx="5547923" cy="523220"/>
          </a:xfrm>
          <a:prstGeom prst="rect">
            <a:avLst/>
          </a:prstGeom>
          <a:noFill/>
        </p:spPr>
        <p:txBody>
          <a:bodyPr wrap="square" rtlCol="0">
            <a:spAutoFit/>
          </a:bodyPr>
          <a:lstStyle/>
          <a:p>
            <a:r>
              <a:rPr lang="en-US" sz="1400" dirty="0"/>
              <a:t>Caldwell DJ, et al, “Cortical stimulation results in slower reaction times compared to peripheral touch in humans” in preparation: 2018 </a:t>
            </a:r>
          </a:p>
        </p:txBody>
      </p:sp>
    </p:spTree>
    <p:extLst>
      <p:ext uri="{BB962C8B-B14F-4D97-AF65-F5344CB8AC3E}">
        <p14:creationId xmlns:p14="http://schemas.microsoft.com/office/powerpoint/2010/main" val="348951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74B01-140F-0E40-8C98-74CC21F95E71}"/>
              </a:ext>
            </a:extLst>
          </p:cNvPr>
          <p:cNvSpPr>
            <a:spLocks noGrp="1"/>
          </p:cNvSpPr>
          <p:nvPr>
            <p:ph type="title"/>
          </p:nvPr>
        </p:nvSpPr>
        <p:spPr/>
        <p:txBody>
          <a:bodyPr/>
          <a:lstStyle/>
          <a:p>
            <a:pPr algn="ctr"/>
            <a:r>
              <a:rPr lang="en-US" dirty="0"/>
              <a:t>Measurement of EP</a:t>
            </a:r>
          </a:p>
        </p:txBody>
      </p:sp>
      <p:pic>
        <p:nvPicPr>
          <p:cNvPr id="6" name="Content Placeholder 5">
            <a:extLst>
              <a:ext uri="{FF2B5EF4-FFF2-40B4-BE49-F238E27FC236}">
                <a16:creationId xmlns:a16="http://schemas.microsoft.com/office/drawing/2014/main" id="{9B0CB723-DC96-5E4D-9EB9-44FC561E73C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06800" y="1690689"/>
            <a:ext cx="5403850" cy="3884442"/>
          </a:xfrm>
        </p:spPr>
      </p:pic>
      <p:sp>
        <p:nvSpPr>
          <p:cNvPr id="4" name="Slide Number Placeholder 3">
            <a:extLst>
              <a:ext uri="{FF2B5EF4-FFF2-40B4-BE49-F238E27FC236}">
                <a16:creationId xmlns:a16="http://schemas.microsoft.com/office/drawing/2014/main" id="{72D59976-5641-2346-8D72-0CDB77577FC1}"/>
              </a:ext>
            </a:extLst>
          </p:cNvPr>
          <p:cNvSpPr>
            <a:spLocks noGrp="1"/>
          </p:cNvSpPr>
          <p:nvPr>
            <p:ph type="sldNum" sz="quarter" idx="12"/>
          </p:nvPr>
        </p:nvSpPr>
        <p:spPr/>
        <p:txBody>
          <a:bodyPr/>
          <a:lstStyle/>
          <a:p>
            <a:fld id="{6AA47257-7D4E-4911-A629-530F50ACB28F}" type="slidenum">
              <a:rPr lang="en-US" smtClean="0"/>
              <a:t>43</a:t>
            </a:fld>
            <a:endParaRPr lang="en-US" dirty="0"/>
          </a:p>
        </p:txBody>
      </p:sp>
      <p:sp>
        <p:nvSpPr>
          <p:cNvPr id="5" name="Rectangle 4"/>
          <p:cNvSpPr/>
          <p:nvPr/>
        </p:nvSpPr>
        <p:spPr>
          <a:xfrm>
            <a:off x="115482" y="2269194"/>
            <a:ext cx="3826842" cy="2677656"/>
          </a:xfrm>
          <a:prstGeom prst="rect">
            <a:avLst/>
          </a:prstGeom>
        </p:spPr>
        <p:txBody>
          <a:bodyPr wrap="square">
            <a:spAutoFit/>
          </a:bodyPr>
          <a:lstStyle/>
          <a:p>
            <a:pPr marL="342900" indent="-342900">
              <a:buClr>
                <a:schemeClr val="tx1">
                  <a:lumMod val="65000"/>
                  <a:lumOff val="35000"/>
                </a:schemeClr>
              </a:buClr>
              <a:buFont typeface="Arial" panose="020B0604020202020204" pitchFamily="34" charset="0"/>
              <a:buChar char="•"/>
            </a:pPr>
            <a:r>
              <a:rPr lang="en-US" sz="2400" dirty="0">
                <a:ea typeface="Roboto Condensed" panose="02000000000000000000" pitchFamily="2" charset="0"/>
                <a:cs typeface="Roboto Condensed" panose="02000000000000000000" pitchFamily="2" charset="0"/>
              </a:rPr>
              <a:t>Size of evoked potential 10-30 ms after stimulation, early excitatory component</a:t>
            </a:r>
            <a:r>
              <a:rPr lang="en-US" sz="2400" baseline="30000" dirty="0">
                <a:ea typeface="Roboto Condensed" panose="02000000000000000000" pitchFamily="2" charset="0"/>
                <a:cs typeface="Roboto Condensed" panose="02000000000000000000" pitchFamily="2" charset="0"/>
              </a:rPr>
              <a:t>1</a:t>
            </a:r>
          </a:p>
          <a:p>
            <a:pPr marL="342900" indent="-342900">
              <a:buClr>
                <a:schemeClr val="tx1">
                  <a:lumMod val="65000"/>
                  <a:lumOff val="35000"/>
                </a:schemeClr>
              </a:buClr>
              <a:buFont typeface="Arial" panose="020B0604020202020204" pitchFamily="34" charset="0"/>
              <a:buChar char="•"/>
            </a:pPr>
            <a:r>
              <a:rPr lang="en-US" sz="2400" dirty="0">
                <a:ea typeface="Roboto Condensed" panose="02000000000000000000" pitchFamily="2" charset="0"/>
                <a:cs typeface="Roboto Condensed" panose="02000000000000000000" pitchFamily="2" charset="0"/>
              </a:rPr>
              <a:t>Measure peak, quantify change relative to baseline </a:t>
            </a:r>
          </a:p>
        </p:txBody>
      </p:sp>
      <p:sp>
        <p:nvSpPr>
          <p:cNvPr id="7" name="TextBox 6">
            <a:extLst>
              <a:ext uri="{FF2B5EF4-FFF2-40B4-BE49-F238E27FC236}">
                <a16:creationId xmlns:a16="http://schemas.microsoft.com/office/drawing/2014/main" id="{3EDCFCA0-010E-314E-B0F0-E1BD9D6BBFB1}"/>
              </a:ext>
            </a:extLst>
          </p:cNvPr>
          <p:cNvSpPr txBox="1"/>
          <p:nvPr/>
        </p:nvSpPr>
        <p:spPr>
          <a:xfrm>
            <a:off x="0" y="6431087"/>
            <a:ext cx="2885704" cy="369332"/>
          </a:xfrm>
          <a:prstGeom prst="rect">
            <a:avLst/>
          </a:prstGeom>
          <a:noFill/>
        </p:spPr>
        <p:txBody>
          <a:bodyPr wrap="square" rtlCol="0">
            <a:spAutoFit/>
          </a:bodyPr>
          <a:lstStyle/>
          <a:p>
            <a:r>
              <a:rPr lang="en-US" dirty="0"/>
              <a:t>1. Entz L, et al, 2014</a:t>
            </a:r>
          </a:p>
        </p:txBody>
      </p:sp>
    </p:spTree>
    <p:extLst>
      <p:ext uri="{BB962C8B-B14F-4D97-AF65-F5344CB8AC3E}">
        <p14:creationId xmlns:p14="http://schemas.microsoft.com/office/powerpoint/2010/main" val="1244633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44D0-DFBD-B44D-A115-21A8BE76CA3D}"/>
              </a:ext>
            </a:extLst>
          </p:cNvPr>
          <p:cNvSpPr>
            <a:spLocks noGrp="1"/>
          </p:cNvSpPr>
          <p:nvPr>
            <p:ph type="title"/>
          </p:nvPr>
        </p:nvSpPr>
        <p:spPr/>
        <p:txBody>
          <a:bodyPr/>
          <a:lstStyle/>
          <a:p>
            <a:pPr algn="ctr"/>
            <a:r>
              <a:rPr lang="en-US" dirty="0"/>
              <a:t>Randomized Control Stimulation</a:t>
            </a:r>
          </a:p>
        </p:txBody>
      </p:sp>
      <p:pic>
        <p:nvPicPr>
          <p:cNvPr id="6" name="Content Placeholder 5">
            <a:extLst>
              <a:ext uri="{FF2B5EF4-FFF2-40B4-BE49-F238E27FC236}">
                <a16:creationId xmlns:a16="http://schemas.microsoft.com/office/drawing/2014/main" id="{7CC50DA5-6A9B-124B-86E7-67639A1074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5009" y="1690689"/>
            <a:ext cx="5548140" cy="4351338"/>
          </a:xfrm>
        </p:spPr>
      </p:pic>
      <p:sp>
        <p:nvSpPr>
          <p:cNvPr id="4" name="Slide Number Placeholder 3">
            <a:extLst>
              <a:ext uri="{FF2B5EF4-FFF2-40B4-BE49-F238E27FC236}">
                <a16:creationId xmlns:a16="http://schemas.microsoft.com/office/drawing/2014/main" id="{7AA8F8CA-E3C6-4F42-9C4D-9952584DC331}"/>
              </a:ext>
            </a:extLst>
          </p:cNvPr>
          <p:cNvSpPr>
            <a:spLocks noGrp="1"/>
          </p:cNvSpPr>
          <p:nvPr>
            <p:ph type="sldNum" sz="quarter" idx="12"/>
          </p:nvPr>
        </p:nvSpPr>
        <p:spPr/>
        <p:txBody>
          <a:bodyPr/>
          <a:lstStyle/>
          <a:p>
            <a:fld id="{6AA47257-7D4E-4911-A629-530F50ACB28F}" type="slidenum">
              <a:rPr lang="en-US" smtClean="0"/>
              <a:t>44</a:t>
            </a:fld>
            <a:endParaRPr lang="en-US" dirty="0"/>
          </a:p>
        </p:txBody>
      </p:sp>
      <p:sp>
        <p:nvSpPr>
          <p:cNvPr id="5" name="Rectangle 4"/>
          <p:cNvSpPr/>
          <p:nvPr/>
        </p:nvSpPr>
        <p:spPr>
          <a:xfrm>
            <a:off x="290696" y="2167316"/>
            <a:ext cx="3271282" cy="4154984"/>
          </a:xfrm>
          <a:prstGeom prst="rect">
            <a:avLst/>
          </a:prstGeom>
        </p:spPr>
        <p:txBody>
          <a:bodyPr wrap="square">
            <a:spAutoFit/>
          </a:bodyPr>
          <a:lstStyle/>
          <a:p>
            <a:pPr>
              <a:buClr>
                <a:schemeClr val="tx1">
                  <a:lumMod val="65000"/>
                  <a:lumOff val="35000"/>
                </a:schemeClr>
              </a:buClr>
            </a:pPr>
            <a:r>
              <a:rPr lang="en-US" sz="2400" b="1" dirty="0">
                <a:ea typeface="Roboto Condensed" panose="02000000000000000000" pitchFamily="2" charset="0"/>
                <a:cs typeface="Roboto Condensed" panose="02000000000000000000" pitchFamily="2" charset="0"/>
              </a:rPr>
              <a:t>Playback effect</a:t>
            </a:r>
          </a:p>
          <a:p>
            <a:pPr marL="342900" indent="-342900">
              <a:buClr>
                <a:schemeClr val="tx1">
                  <a:lumMod val="65000"/>
                  <a:lumOff val="35000"/>
                </a:schemeClr>
              </a:buClr>
              <a:buFont typeface="Arial" panose="020B0604020202020204" pitchFamily="34" charset="0"/>
              <a:buChar char="•"/>
            </a:pPr>
            <a:r>
              <a:rPr lang="en-US" sz="2000" dirty="0">
                <a:ea typeface="Roboto Condensed" panose="02000000000000000000" pitchFamily="2" charset="0"/>
                <a:cs typeface="Roboto Condensed" panose="02000000000000000000" pitchFamily="2" charset="0"/>
              </a:rPr>
              <a:t>No statistical significance (ANOVA, Multiple comparisons), within playback</a:t>
            </a:r>
          </a:p>
          <a:p>
            <a:pPr marL="342900" indent="-342900">
              <a:buClr>
                <a:schemeClr val="tx1">
                  <a:lumMod val="65000"/>
                  <a:lumOff val="35000"/>
                </a:schemeClr>
              </a:buClr>
              <a:buFont typeface="Arial" panose="020B0604020202020204" pitchFamily="34" charset="0"/>
              <a:buChar char="•"/>
            </a:pPr>
            <a:endParaRPr lang="en-US" sz="2000" dirty="0">
              <a:ea typeface="Roboto Condensed" panose="02000000000000000000" pitchFamily="2" charset="0"/>
              <a:cs typeface="Roboto Condensed" panose="02000000000000000000" pitchFamily="2" charset="0"/>
            </a:endParaRPr>
          </a:p>
          <a:p>
            <a:pPr marL="342900" indent="-342900">
              <a:buClr>
                <a:schemeClr val="tx1">
                  <a:lumMod val="65000"/>
                  <a:lumOff val="35000"/>
                </a:schemeClr>
              </a:buClr>
              <a:buFont typeface="Arial" panose="020B0604020202020204" pitchFamily="34" charset="0"/>
              <a:buChar char="•"/>
            </a:pPr>
            <a:r>
              <a:rPr lang="en-US" sz="2000" dirty="0">
                <a:ea typeface="Roboto Condensed" panose="02000000000000000000" pitchFamily="2" charset="0"/>
                <a:cs typeface="Roboto Condensed" panose="02000000000000000000" pitchFamily="2" charset="0"/>
              </a:rPr>
              <a:t>Other than baseline, every beta-triggered statistically </a:t>
            </a:r>
            <a:r>
              <a:rPr lang="en-US" sz="2000" b="1" dirty="0">
                <a:ea typeface="Roboto Condensed" panose="02000000000000000000" pitchFamily="2" charset="0"/>
                <a:cs typeface="Roboto Condensed" panose="02000000000000000000" pitchFamily="2" charset="0"/>
              </a:rPr>
              <a:t>different</a:t>
            </a:r>
            <a:r>
              <a:rPr lang="en-US" sz="2000" dirty="0">
                <a:ea typeface="Roboto Condensed" panose="02000000000000000000" pitchFamily="2" charset="0"/>
                <a:cs typeface="Roboto Condensed" panose="02000000000000000000" pitchFamily="2" charset="0"/>
              </a:rPr>
              <a:t> than playback (ANOVA, multiple comparisons). </a:t>
            </a:r>
          </a:p>
          <a:p>
            <a:pPr marL="457200" indent="-457200">
              <a:buClr>
                <a:schemeClr val="tx1">
                  <a:lumMod val="65000"/>
                  <a:lumOff val="35000"/>
                </a:schemeClr>
              </a:buClr>
              <a:buFont typeface="Arial" panose="020B0604020202020204" pitchFamily="34" charset="0"/>
              <a:buChar char="•"/>
            </a:pPr>
            <a:endParaRPr lang="en-US" sz="2000" dirty="0">
              <a:ea typeface="Roboto Condensed" panose="02000000000000000000" pitchFamily="2" charset="0"/>
              <a:cs typeface="Roboto Condensed" panose="02000000000000000000" pitchFamily="2" charset="0"/>
            </a:endParaRPr>
          </a:p>
          <a:p>
            <a:pPr marL="457200" indent="-457200">
              <a:buClr>
                <a:schemeClr val="tx1">
                  <a:lumMod val="65000"/>
                  <a:lumOff val="35000"/>
                </a:schemeClr>
              </a:buClr>
              <a:buFont typeface="Arial" panose="020B0604020202020204" pitchFamily="34" charset="0"/>
              <a:buChar char="•"/>
            </a:pPr>
            <a:endParaRPr lang="en-US" sz="2000" dirty="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1355960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9851" r="8030"/>
          <a:stretch/>
        </p:blipFill>
        <p:spPr>
          <a:xfrm>
            <a:off x="231006" y="4838700"/>
            <a:ext cx="8681987" cy="1664333"/>
          </a:xfrm>
          <a:prstGeom prst="rect">
            <a:avLst/>
          </a:prstGeom>
        </p:spPr>
      </p:pic>
      <p:sp>
        <p:nvSpPr>
          <p:cNvPr id="2" name="Title 1">
            <a:extLst>
              <a:ext uri="{FF2B5EF4-FFF2-40B4-BE49-F238E27FC236}">
                <a16:creationId xmlns:a16="http://schemas.microsoft.com/office/drawing/2014/main" id="{3562894A-82D3-E641-857A-09E523542F2C}"/>
              </a:ext>
            </a:extLst>
          </p:cNvPr>
          <p:cNvSpPr>
            <a:spLocks noGrp="1"/>
          </p:cNvSpPr>
          <p:nvPr>
            <p:ph type="title"/>
          </p:nvPr>
        </p:nvSpPr>
        <p:spPr/>
        <p:txBody>
          <a:bodyPr/>
          <a:lstStyle/>
          <a:p>
            <a:pPr algn="ctr"/>
            <a:r>
              <a:rPr lang="en-US" dirty="0"/>
              <a:t>Real time filtering</a:t>
            </a:r>
          </a:p>
        </p:txBody>
      </p:sp>
      <p:pic>
        <p:nvPicPr>
          <p:cNvPr id="6" name="Content Placeholder 5">
            <a:extLst>
              <a:ext uri="{FF2B5EF4-FFF2-40B4-BE49-F238E27FC236}">
                <a16:creationId xmlns:a16="http://schemas.microsoft.com/office/drawing/2014/main" id="{41BD66DA-4C35-3E47-8C19-782DB30643E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90482" y="1334204"/>
            <a:ext cx="3916257" cy="3286054"/>
          </a:xfrm>
        </p:spPr>
      </p:pic>
      <p:sp>
        <p:nvSpPr>
          <p:cNvPr id="4" name="Slide Number Placeholder 3">
            <a:extLst>
              <a:ext uri="{FF2B5EF4-FFF2-40B4-BE49-F238E27FC236}">
                <a16:creationId xmlns:a16="http://schemas.microsoft.com/office/drawing/2014/main" id="{F3675A4F-CCAC-5B46-959D-0145044F20EC}"/>
              </a:ext>
            </a:extLst>
          </p:cNvPr>
          <p:cNvSpPr>
            <a:spLocks noGrp="1"/>
          </p:cNvSpPr>
          <p:nvPr>
            <p:ph type="sldNum" sz="quarter" idx="12"/>
          </p:nvPr>
        </p:nvSpPr>
        <p:spPr/>
        <p:txBody>
          <a:bodyPr/>
          <a:lstStyle/>
          <a:p>
            <a:fld id="{6AA47257-7D4E-4911-A629-530F50ACB28F}" type="slidenum">
              <a:rPr lang="en-US" smtClean="0"/>
              <a:t>45</a:t>
            </a:fld>
            <a:endParaRPr lang="en-US" dirty="0"/>
          </a:p>
        </p:txBody>
      </p:sp>
      <p:sp>
        <p:nvSpPr>
          <p:cNvPr id="5" name="Rectangle 4"/>
          <p:cNvSpPr/>
          <p:nvPr/>
        </p:nvSpPr>
        <p:spPr>
          <a:xfrm>
            <a:off x="115482" y="2269194"/>
            <a:ext cx="3826842" cy="3600986"/>
          </a:xfrm>
          <a:prstGeom prst="rect">
            <a:avLst/>
          </a:prstGeom>
        </p:spPr>
        <p:txBody>
          <a:bodyPr wrap="square">
            <a:spAutoFit/>
          </a:bodyPr>
          <a:lstStyle/>
          <a:p>
            <a:pPr marL="342900" indent="-342900">
              <a:buClr>
                <a:schemeClr val="tx1">
                  <a:lumMod val="65000"/>
                  <a:lumOff val="35000"/>
                </a:schemeClr>
              </a:buClr>
              <a:buFont typeface="Arial" panose="020B0604020202020204" pitchFamily="34" charset="0"/>
              <a:buChar char="•"/>
            </a:pPr>
            <a:r>
              <a:rPr lang="en-US" sz="2400" dirty="0">
                <a:ea typeface="Roboto Condensed" panose="02000000000000000000" pitchFamily="2" charset="0"/>
                <a:cs typeface="Roboto Condensed" panose="02000000000000000000" pitchFamily="2" charset="0"/>
              </a:rPr>
              <a:t>Real time filtering (12-20 Hz) + artifact blanking</a:t>
            </a:r>
          </a:p>
          <a:p>
            <a:pPr marL="342900" indent="-342900">
              <a:buClr>
                <a:schemeClr val="tx1">
                  <a:lumMod val="65000"/>
                  <a:lumOff val="35000"/>
                </a:schemeClr>
              </a:buClr>
              <a:buFont typeface="Arial" panose="020B0604020202020204" pitchFamily="34" charset="0"/>
              <a:buChar char="•"/>
            </a:pPr>
            <a:endParaRPr lang="en-US" sz="2400" b="1" dirty="0">
              <a:ea typeface="Roboto Condensed" panose="02000000000000000000" pitchFamily="2" charset="0"/>
              <a:cs typeface="Roboto Condensed" panose="02000000000000000000" pitchFamily="2" charset="0"/>
            </a:endParaRPr>
          </a:p>
          <a:p>
            <a:pPr marL="342900" indent="-342900">
              <a:buClr>
                <a:schemeClr val="tx1">
                  <a:lumMod val="65000"/>
                  <a:lumOff val="35000"/>
                </a:schemeClr>
              </a:buClr>
              <a:buFont typeface="Arial" panose="020B0604020202020204" pitchFamily="34" charset="0"/>
              <a:buChar char="•"/>
            </a:pPr>
            <a:r>
              <a:rPr lang="en-US" sz="2400" b="1" dirty="0">
                <a:ea typeface="Roboto Condensed" panose="02000000000000000000" pitchFamily="2" charset="0"/>
                <a:cs typeface="Roboto Condensed" panose="02000000000000000000" pitchFamily="2" charset="0"/>
              </a:rPr>
              <a:t>Real time test of digital filtering</a:t>
            </a:r>
          </a:p>
          <a:p>
            <a:pPr marL="800100" lvl="1" indent="-342900">
              <a:buClr>
                <a:schemeClr val="tx1">
                  <a:lumMod val="65000"/>
                  <a:lumOff val="35000"/>
                </a:schemeClr>
              </a:buClr>
              <a:buFont typeface="Arial" panose="020B0604020202020204" pitchFamily="34" charset="0"/>
              <a:buChar char="•"/>
            </a:pPr>
            <a:r>
              <a:rPr lang="en-US" sz="2400" dirty="0">
                <a:ea typeface="Roboto Condensed" panose="02000000000000000000" pitchFamily="2" charset="0"/>
                <a:cs typeface="Roboto Condensed" panose="02000000000000000000" pitchFamily="2" charset="0"/>
              </a:rPr>
              <a:t>Non linear phase IIR filter </a:t>
            </a:r>
          </a:p>
          <a:p>
            <a:pPr marL="342900" indent="-342900">
              <a:buClr>
                <a:schemeClr val="tx1">
                  <a:lumMod val="65000"/>
                  <a:lumOff val="35000"/>
                </a:schemeClr>
              </a:buClr>
              <a:buFont typeface="Arial" panose="020B0604020202020204" pitchFamily="34" charset="0"/>
              <a:buChar char="•"/>
            </a:pPr>
            <a:endParaRPr lang="en-US" sz="2000" dirty="0">
              <a:ea typeface="Roboto Condensed" panose="02000000000000000000" pitchFamily="2" charset="0"/>
              <a:cs typeface="Roboto Condensed" panose="02000000000000000000" pitchFamily="2" charset="0"/>
            </a:endParaRPr>
          </a:p>
          <a:p>
            <a:pPr marL="457200" indent="-457200">
              <a:buClr>
                <a:schemeClr val="tx1">
                  <a:lumMod val="65000"/>
                  <a:lumOff val="35000"/>
                </a:schemeClr>
              </a:buClr>
              <a:buFont typeface="Arial" panose="020B0604020202020204" pitchFamily="34" charset="0"/>
              <a:buChar char="•"/>
            </a:pPr>
            <a:endParaRPr lang="en-US" sz="2000" dirty="0">
              <a:ea typeface="Roboto Condensed" panose="02000000000000000000" pitchFamily="2" charset="0"/>
              <a:cs typeface="Roboto Condensed" panose="02000000000000000000" pitchFamily="2" charset="0"/>
            </a:endParaRPr>
          </a:p>
          <a:p>
            <a:pPr marL="457200" indent="-457200">
              <a:buClr>
                <a:schemeClr val="tx1">
                  <a:lumMod val="65000"/>
                  <a:lumOff val="35000"/>
                </a:schemeClr>
              </a:buClr>
              <a:buFont typeface="Arial" panose="020B0604020202020204" pitchFamily="34" charset="0"/>
              <a:buChar char="•"/>
            </a:pPr>
            <a:endParaRPr lang="en-US" sz="2000" dirty="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4152877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1564-F269-B94E-B847-11F1A1B5BBC3}"/>
              </a:ext>
            </a:extLst>
          </p:cNvPr>
          <p:cNvSpPr>
            <a:spLocks noGrp="1"/>
          </p:cNvSpPr>
          <p:nvPr>
            <p:ph type="title"/>
          </p:nvPr>
        </p:nvSpPr>
        <p:spPr/>
        <p:txBody>
          <a:bodyPr/>
          <a:lstStyle/>
          <a:p>
            <a:pPr algn="ctr"/>
            <a:r>
              <a:rPr lang="en-US" dirty="0"/>
              <a:t>Accuracy of phase delivery (unimodal)</a:t>
            </a:r>
          </a:p>
        </p:txBody>
      </p:sp>
      <p:pic>
        <p:nvPicPr>
          <p:cNvPr id="6" name="Content Placeholder 5">
            <a:extLst>
              <a:ext uri="{FF2B5EF4-FFF2-40B4-BE49-F238E27FC236}">
                <a16:creationId xmlns:a16="http://schemas.microsoft.com/office/drawing/2014/main" id="{ED51269E-6601-274C-8A66-4EE9ADA755D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44900" y="1975644"/>
            <a:ext cx="5334000" cy="4000500"/>
          </a:xfrm>
        </p:spPr>
      </p:pic>
      <p:sp>
        <p:nvSpPr>
          <p:cNvPr id="4" name="Slide Number Placeholder 3">
            <a:extLst>
              <a:ext uri="{FF2B5EF4-FFF2-40B4-BE49-F238E27FC236}">
                <a16:creationId xmlns:a16="http://schemas.microsoft.com/office/drawing/2014/main" id="{7B590D68-339A-DC4D-8834-9E418091ECA7}"/>
              </a:ext>
            </a:extLst>
          </p:cNvPr>
          <p:cNvSpPr>
            <a:spLocks noGrp="1"/>
          </p:cNvSpPr>
          <p:nvPr>
            <p:ph type="sldNum" sz="quarter" idx="12"/>
          </p:nvPr>
        </p:nvSpPr>
        <p:spPr/>
        <p:txBody>
          <a:bodyPr/>
          <a:lstStyle/>
          <a:p>
            <a:fld id="{6AA47257-7D4E-4911-A629-530F50ACB28F}" type="slidenum">
              <a:rPr lang="en-US" smtClean="0"/>
              <a:t>46</a:t>
            </a:fld>
            <a:endParaRPr lang="en-US" dirty="0"/>
          </a:p>
        </p:txBody>
      </p:sp>
      <p:sp>
        <p:nvSpPr>
          <p:cNvPr id="5" name="Rectangle 4"/>
          <p:cNvSpPr/>
          <p:nvPr/>
        </p:nvSpPr>
        <p:spPr>
          <a:xfrm>
            <a:off x="290696" y="2167316"/>
            <a:ext cx="3271282" cy="3477875"/>
          </a:xfrm>
          <a:prstGeom prst="rect">
            <a:avLst/>
          </a:prstGeom>
        </p:spPr>
        <p:txBody>
          <a:bodyPr wrap="square">
            <a:spAutoFit/>
          </a:bodyPr>
          <a:lstStyle/>
          <a:p>
            <a:pPr>
              <a:buClr>
                <a:schemeClr val="tx1">
                  <a:lumMod val="65000"/>
                  <a:lumOff val="35000"/>
                </a:schemeClr>
              </a:buClr>
            </a:pPr>
            <a:r>
              <a:rPr lang="en-US" sz="2800" dirty="0">
                <a:ea typeface="Roboto Condensed" panose="02000000000000000000" pitchFamily="2" charset="0"/>
                <a:cs typeface="Roboto Condensed" panose="02000000000000000000" pitchFamily="2" charset="0"/>
              </a:rPr>
              <a:t>Phase delivery</a:t>
            </a:r>
          </a:p>
          <a:p>
            <a:pPr marL="342900" indent="-342900">
              <a:buClr>
                <a:schemeClr val="tx1">
                  <a:lumMod val="65000"/>
                  <a:lumOff val="35000"/>
                </a:schemeClr>
              </a:buClr>
              <a:buFont typeface="Arial" panose="020B0604020202020204" pitchFamily="34" charset="0"/>
              <a:buChar char="•"/>
            </a:pPr>
            <a:r>
              <a:rPr lang="en-US" sz="2400" dirty="0">
                <a:ea typeface="Roboto Condensed" panose="02000000000000000000" pitchFamily="2" charset="0"/>
                <a:cs typeface="Roboto Condensed" panose="02000000000000000000" pitchFamily="2" charset="0"/>
              </a:rPr>
              <a:t>Non-linear curve fit with sine wave 50 – 0 ms before stimulation</a:t>
            </a:r>
          </a:p>
          <a:p>
            <a:pPr>
              <a:buClr>
                <a:schemeClr val="tx1">
                  <a:lumMod val="65000"/>
                  <a:lumOff val="35000"/>
                </a:schemeClr>
              </a:buClr>
            </a:pPr>
            <a:endParaRPr lang="en-US" sz="2400" dirty="0">
              <a:ea typeface="Roboto Condensed" panose="02000000000000000000" pitchFamily="2" charset="0"/>
              <a:cs typeface="Roboto Condensed" panose="02000000000000000000" pitchFamily="2" charset="0"/>
            </a:endParaRPr>
          </a:p>
          <a:p>
            <a:pPr marL="342900" indent="-342900">
              <a:buClr>
                <a:schemeClr val="tx1">
                  <a:lumMod val="65000"/>
                  <a:lumOff val="35000"/>
                </a:schemeClr>
              </a:buClr>
              <a:buFont typeface="Arial" panose="020B0604020202020204" pitchFamily="34" charset="0"/>
              <a:buChar char="•"/>
            </a:pPr>
            <a:r>
              <a:rPr lang="en-US" sz="2400" dirty="0">
                <a:ea typeface="Roboto Condensed" panose="02000000000000000000" pitchFamily="2" charset="0"/>
                <a:cs typeface="Roboto Condensed" panose="02000000000000000000" pitchFamily="2" charset="0"/>
              </a:rPr>
              <a:t>Bootstrap distribution to get an idea of reliability of phase estimate</a:t>
            </a:r>
          </a:p>
        </p:txBody>
      </p:sp>
    </p:spTree>
    <p:extLst>
      <p:ext uri="{BB962C8B-B14F-4D97-AF65-F5344CB8AC3E}">
        <p14:creationId xmlns:p14="http://schemas.microsoft.com/office/powerpoint/2010/main" val="1316521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0122-776D-D840-95F5-7FA30E72616C}"/>
              </a:ext>
            </a:extLst>
          </p:cNvPr>
          <p:cNvSpPr>
            <a:spLocks noGrp="1"/>
          </p:cNvSpPr>
          <p:nvPr>
            <p:ph type="title"/>
          </p:nvPr>
        </p:nvSpPr>
        <p:spPr/>
        <p:txBody>
          <a:bodyPr/>
          <a:lstStyle/>
          <a:p>
            <a:pPr algn="ctr"/>
            <a:r>
              <a:rPr lang="en-US" dirty="0"/>
              <a:t>Accuracy of phase delivery </a:t>
            </a:r>
            <a:br>
              <a:rPr lang="en-US" dirty="0"/>
            </a:br>
            <a:r>
              <a:rPr lang="en-US" dirty="0"/>
              <a:t>(broad, multiple peaks)</a:t>
            </a:r>
          </a:p>
        </p:txBody>
      </p:sp>
      <p:sp>
        <p:nvSpPr>
          <p:cNvPr id="4" name="Slide Number Placeholder 3">
            <a:extLst>
              <a:ext uri="{FF2B5EF4-FFF2-40B4-BE49-F238E27FC236}">
                <a16:creationId xmlns:a16="http://schemas.microsoft.com/office/drawing/2014/main" id="{A254023A-FAFB-084B-B06B-0413685ECBBD}"/>
              </a:ext>
            </a:extLst>
          </p:cNvPr>
          <p:cNvSpPr>
            <a:spLocks noGrp="1"/>
          </p:cNvSpPr>
          <p:nvPr>
            <p:ph type="sldNum" sz="quarter" idx="12"/>
          </p:nvPr>
        </p:nvSpPr>
        <p:spPr/>
        <p:txBody>
          <a:bodyPr/>
          <a:lstStyle/>
          <a:p>
            <a:fld id="{6AA47257-7D4E-4911-A629-530F50ACB28F}" type="slidenum">
              <a:rPr lang="en-US" smtClean="0"/>
              <a:t>47</a:t>
            </a:fld>
            <a:endParaRPr lang="en-US" dirty="0"/>
          </a:p>
        </p:txBody>
      </p:sp>
      <p:pic>
        <p:nvPicPr>
          <p:cNvPr id="5" name="Content Placeholder 5">
            <a:extLst>
              <a:ext uri="{FF2B5EF4-FFF2-40B4-BE49-F238E27FC236}">
                <a16:creationId xmlns:a16="http://schemas.microsoft.com/office/drawing/2014/main" id="{CC54CF61-B29A-714A-A114-9CF8D26A6EE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6267" y="2281680"/>
            <a:ext cx="4372328" cy="3279246"/>
          </a:xfrm>
          <a:prstGeom prst="rect">
            <a:avLst/>
          </a:prstGeom>
        </p:spPr>
      </p:pic>
      <p:pic>
        <p:nvPicPr>
          <p:cNvPr id="7" name="Picture 6">
            <a:extLst>
              <a:ext uri="{FF2B5EF4-FFF2-40B4-BE49-F238E27FC236}">
                <a16:creationId xmlns:a16="http://schemas.microsoft.com/office/drawing/2014/main" id="{BDEACC9F-2EE4-2546-93CC-F8704C295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67" y="2381954"/>
            <a:ext cx="3762023" cy="2821517"/>
          </a:xfrm>
          <a:prstGeom prst="rect">
            <a:avLst/>
          </a:prstGeom>
        </p:spPr>
      </p:pic>
    </p:spTree>
    <p:extLst>
      <p:ext uri="{BB962C8B-B14F-4D97-AF65-F5344CB8AC3E}">
        <p14:creationId xmlns:p14="http://schemas.microsoft.com/office/powerpoint/2010/main" val="2666014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6BB9-D7B2-3A47-ACAA-1677DA5220BD}"/>
              </a:ext>
            </a:extLst>
          </p:cNvPr>
          <p:cNvSpPr>
            <a:spLocks noGrp="1"/>
          </p:cNvSpPr>
          <p:nvPr>
            <p:ph type="title"/>
          </p:nvPr>
        </p:nvSpPr>
        <p:spPr/>
        <p:txBody>
          <a:bodyPr/>
          <a:lstStyle/>
          <a:p>
            <a:pPr algn="ctr"/>
            <a:r>
              <a:rPr lang="en-US" dirty="0"/>
              <a:t>Effect across subjects </a:t>
            </a:r>
          </a:p>
        </p:txBody>
      </p:sp>
      <p:sp>
        <p:nvSpPr>
          <p:cNvPr id="4" name="Slide Number Placeholder 3">
            <a:extLst>
              <a:ext uri="{FF2B5EF4-FFF2-40B4-BE49-F238E27FC236}">
                <a16:creationId xmlns:a16="http://schemas.microsoft.com/office/drawing/2014/main" id="{348B62F0-DE78-3047-9C04-0412DC377E41}"/>
              </a:ext>
            </a:extLst>
          </p:cNvPr>
          <p:cNvSpPr>
            <a:spLocks noGrp="1"/>
          </p:cNvSpPr>
          <p:nvPr>
            <p:ph type="sldNum" sz="quarter" idx="12"/>
          </p:nvPr>
        </p:nvSpPr>
        <p:spPr/>
        <p:txBody>
          <a:bodyPr/>
          <a:lstStyle/>
          <a:p>
            <a:fld id="{6AA47257-7D4E-4911-A629-530F50ACB28F}" type="slidenum">
              <a:rPr lang="en-US" smtClean="0"/>
              <a:t>48</a:t>
            </a:fld>
            <a:endParaRPr lang="en-US" dirty="0"/>
          </a:p>
        </p:txBody>
      </p:sp>
      <p:pic>
        <p:nvPicPr>
          <p:cNvPr id="5" name="Content Placeholder 4">
            <a:extLst>
              <a:ext uri="{FF2B5EF4-FFF2-40B4-BE49-F238E27FC236}">
                <a16:creationId xmlns:a16="http://schemas.microsoft.com/office/drawing/2014/main" id="{13D792CA-844D-1443-9730-24D31AAE4264}"/>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5991"/>
          <a:stretch/>
        </p:blipFill>
        <p:spPr>
          <a:xfrm>
            <a:off x="4202729" y="1690689"/>
            <a:ext cx="4897467" cy="3728509"/>
          </a:xfrm>
          <a:prstGeom prst="rect">
            <a:avLst/>
          </a:prstGeom>
        </p:spPr>
      </p:pic>
      <p:sp>
        <p:nvSpPr>
          <p:cNvPr id="6" name="Content Placeholder 2"/>
          <p:cNvSpPr txBox="1">
            <a:spLocks/>
          </p:cNvSpPr>
          <p:nvPr/>
        </p:nvSpPr>
        <p:spPr>
          <a:xfrm>
            <a:off x="132298" y="2143771"/>
            <a:ext cx="4313767"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1">
                  <a:lumMod val="65000"/>
                  <a:lumOff val="35000"/>
                </a:schemeClr>
              </a:buClr>
            </a:pPr>
            <a:r>
              <a:rPr lang="en-US" sz="2400" dirty="0">
                <a:ea typeface="Roboto Condensed" panose="02000000000000000000" pitchFamily="2" charset="0"/>
                <a:cs typeface="Roboto Condensed" panose="02000000000000000000" pitchFamily="2" charset="0"/>
              </a:rPr>
              <a:t>Current conclusions</a:t>
            </a:r>
          </a:p>
          <a:p>
            <a:pPr lvl="1">
              <a:lnSpc>
                <a:spcPct val="100000"/>
              </a:lnSpc>
              <a:buClr>
                <a:schemeClr val="tx1">
                  <a:lumMod val="65000"/>
                  <a:lumOff val="35000"/>
                </a:schemeClr>
              </a:buClr>
            </a:pPr>
            <a:r>
              <a:rPr lang="en-US" sz="2000" dirty="0">
                <a:ea typeface="Roboto Condensed" panose="02000000000000000000" pitchFamily="2" charset="0"/>
                <a:cs typeface="Roboto Condensed" panose="02000000000000000000" pitchFamily="2" charset="0"/>
              </a:rPr>
              <a:t>Dose dependent effect </a:t>
            </a:r>
          </a:p>
          <a:p>
            <a:pPr lvl="1">
              <a:lnSpc>
                <a:spcPct val="100000"/>
              </a:lnSpc>
              <a:buClr>
                <a:schemeClr val="tx1">
                  <a:lumMod val="65000"/>
                  <a:lumOff val="35000"/>
                </a:schemeClr>
              </a:buClr>
            </a:pPr>
            <a:r>
              <a:rPr lang="en-US" sz="2000" dirty="0">
                <a:ea typeface="Roboto Condensed" panose="02000000000000000000" pitchFamily="2" charset="0"/>
                <a:cs typeface="Roboto Condensed" panose="02000000000000000000" pitchFamily="2" charset="0"/>
              </a:rPr>
              <a:t>Phase is not biggest factor, but may matter</a:t>
            </a:r>
          </a:p>
          <a:p>
            <a:pPr>
              <a:lnSpc>
                <a:spcPct val="100000"/>
              </a:lnSpc>
              <a:buClr>
                <a:schemeClr val="tx1">
                  <a:lumMod val="65000"/>
                  <a:lumOff val="35000"/>
                </a:schemeClr>
              </a:buClr>
            </a:pPr>
            <a:r>
              <a:rPr lang="en-US" sz="2400" dirty="0">
                <a:ea typeface="Roboto Condensed" panose="02000000000000000000" pitchFamily="2" charset="0"/>
                <a:cs typeface="Roboto Condensed" panose="02000000000000000000" pitchFamily="2" charset="0"/>
              </a:rPr>
              <a:t>Future work</a:t>
            </a:r>
          </a:p>
          <a:p>
            <a:pPr lvl="1">
              <a:lnSpc>
                <a:spcPct val="100000"/>
              </a:lnSpc>
              <a:buClr>
                <a:schemeClr val="tx1">
                  <a:lumMod val="65000"/>
                  <a:lumOff val="35000"/>
                </a:schemeClr>
              </a:buClr>
            </a:pPr>
            <a:r>
              <a:rPr lang="en-US" sz="2000" dirty="0">
                <a:ea typeface="Roboto Condensed" panose="02000000000000000000" pitchFamily="2" charset="0"/>
                <a:cs typeface="Roboto Condensed" panose="02000000000000000000" pitchFamily="2" charset="0"/>
              </a:rPr>
              <a:t>Characterize changes in resting state connectivity (enhancement in beta, decrease in other frequencies)</a:t>
            </a:r>
          </a:p>
          <a:p>
            <a:pPr lvl="1">
              <a:lnSpc>
                <a:spcPct val="100000"/>
              </a:lnSpc>
              <a:buClr>
                <a:schemeClr val="tx1">
                  <a:lumMod val="65000"/>
                  <a:lumOff val="35000"/>
                </a:schemeClr>
              </a:buClr>
            </a:pPr>
            <a:r>
              <a:rPr lang="en-US" sz="2000" dirty="0">
                <a:ea typeface="Roboto Condensed" panose="02000000000000000000" pitchFamily="2" charset="0"/>
                <a:cs typeface="Roboto Condensed" panose="02000000000000000000" pitchFamily="2" charset="0"/>
              </a:rPr>
              <a:t>Correlate accuracy of phase delivery with magnitude of effect</a:t>
            </a:r>
          </a:p>
        </p:txBody>
      </p:sp>
    </p:spTree>
    <p:extLst>
      <p:ext uri="{BB962C8B-B14F-4D97-AF65-F5344CB8AC3E}">
        <p14:creationId xmlns:p14="http://schemas.microsoft.com/office/powerpoint/2010/main" val="267223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0304"/>
            <a:ext cx="7886700" cy="3169764"/>
          </a:xfrm>
        </p:spPr>
        <p:txBody>
          <a:bodyPr>
            <a:normAutofit/>
          </a:bodyPr>
          <a:lstStyle/>
          <a:p>
            <a:pPr algn="ctr"/>
            <a:r>
              <a:rPr lang="en-US" altLang="en-US" sz="3200" dirty="0">
                <a:ea typeface="Roboto Condensed" panose="02000000000000000000" pitchFamily="2" charset="0"/>
                <a:cs typeface="Roboto Condensed" panose="02000000000000000000" pitchFamily="2" charset="0"/>
              </a:rPr>
              <a:t>Aim 3.2: </a:t>
            </a:r>
            <a:r>
              <a:rPr lang="en-US" sz="3200" dirty="0"/>
              <a:t>Paired pulse stimulation to enhance connectivity between two cortical sites</a:t>
            </a:r>
            <a:br>
              <a:rPr lang="en-US" sz="3200" dirty="0"/>
            </a:br>
            <a:br>
              <a:rPr lang="en-US" sz="3200" dirty="0"/>
            </a:br>
            <a:endParaRPr lang="en-US" sz="32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49</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Rectangle 5"/>
          <p:cNvSpPr/>
          <p:nvPr/>
        </p:nvSpPr>
        <p:spPr>
          <a:xfrm>
            <a:off x="692644" y="1839560"/>
            <a:ext cx="8451356" cy="3416320"/>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400" dirty="0"/>
              <a:t>Can a paired pulse paradigm enhance connectivity  between two cortical sites in humans and demonstrate an increase in functional output (muscle activity)?</a:t>
            </a:r>
          </a:p>
          <a:p>
            <a:pPr marL="285750" indent="-285750">
              <a:buClr>
                <a:schemeClr val="tx1">
                  <a:lumMod val="65000"/>
                  <a:lumOff val="35000"/>
                </a:schemeClr>
              </a:buClr>
              <a:buFont typeface="Arial" panose="020B0604020202020204" pitchFamily="34" charset="0"/>
              <a:buChar char="•"/>
            </a:pPr>
            <a:r>
              <a:rPr lang="en-US" sz="2400" dirty="0"/>
              <a:t>1 subject collected, 4 more for validation of single parameter,    8 for different parameters  </a:t>
            </a:r>
          </a:p>
          <a:p>
            <a:pPr marL="285750" indent="-285750">
              <a:buClr>
                <a:schemeClr val="tx1">
                  <a:lumMod val="65000"/>
                  <a:lumOff val="35000"/>
                </a:schemeClr>
              </a:buClr>
              <a:buFont typeface="Arial" panose="020B0604020202020204" pitchFamily="34" charset="0"/>
              <a:buChar char="•"/>
            </a:pPr>
            <a:r>
              <a:rPr lang="en-US" sz="2400" b="1" dirty="0"/>
              <a:t>Contributes to understanding of simple plasticity protocols (no activity dependence), and potential to use MEP output to correlate with plasticity in humans </a:t>
            </a:r>
          </a:p>
          <a:p>
            <a:pPr marL="285750" indent="-285750">
              <a:buClr>
                <a:schemeClr val="tx1">
                  <a:lumMod val="65000"/>
                  <a:lumOff val="35000"/>
                </a:schemeClr>
              </a:buClr>
              <a:buFont typeface="Arial" panose="020B0604020202020204" pitchFamily="34" charset="0"/>
              <a:buChar char="•"/>
            </a:pPr>
            <a:endParaRPr lang="en-US" sz="2400" dirty="0"/>
          </a:p>
        </p:txBody>
      </p:sp>
      <p:sp>
        <p:nvSpPr>
          <p:cNvPr id="7" name="Rectangle 6"/>
          <p:cNvSpPr/>
          <p:nvPr/>
        </p:nvSpPr>
        <p:spPr>
          <a:xfrm>
            <a:off x="833614" y="1894113"/>
            <a:ext cx="7745730" cy="2554545"/>
          </a:xfrm>
          <a:prstGeom prst="rect">
            <a:avLst/>
          </a:prstGeom>
        </p:spPr>
        <p:txBody>
          <a:bodyPr wrap="square">
            <a:spAutoFit/>
          </a:bodyPr>
          <a:lstStyle/>
          <a:p>
            <a:r>
              <a:rPr lang="en-US" sz="4000" b="1" dirty="0"/>
              <a:t>Aim 3: </a:t>
            </a:r>
            <a:r>
              <a:rPr lang="en-US" sz="4000" dirty="0"/>
              <a:t>Engineered DCS protocols to induce changes in cortical connectivity, plasticity, and motor output mapping</a:t>
            </a:r>
          </a:p>
        </p:txBody>
      </p:sp>
    </p:spTree>
    <p:extLst>
      <p:ext uri="{BB962C8B-B14F-4D97-AF65-F5344CB8AC3E}">
        <p14:creationId xmlns:p14="http://schemas.microsoft.com/office/powerpoint/2010/main" val="212358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823" y="-78643"/>
            <a:ext cx="7886700" cy="1325563"/>
          </a:xfrm>
        </p:spPr>
        <p:txBody>
          <a:bodyPr/>
          <a:lstStyle/>
          <a:p>
            <a:pPr algn="ctr"/>
            <a:r>
              <a:rPr lang="en-US" dirty="0">
                <a:ea typeface="Roboto Condensed" panose="02000000000000000000" pitchFamily="2" charset="0"/>
                <a:cs typeface="Roboto Condensed" panose="02000000000000000000" pitchFamily="2" charset="0"/>
              </a:rPr>
              <a:t>Prior human stroke rehabilitation</a:t>
            </a:r>
          </a:p>
        </p:txBody>
      </p:sp>
      <p:sp>
        <p:nvSpPr>
          <p:cNvPr id="6" name="Slide Number Placeholder 5"/>
          <p:cNvSpPr>
            <a:spLocks noGrp="1"/>
          </p:cNvSpPr>
          <p:nvPr>
            <p:ph type="sldNum" sz="quarter" idx="12"/>
          </p:nvPr>
        </p:nvSpPr>
        <p:spPr/>
        <p:txBody>
          <a:bodyPr/>
          <a:lstStyle/>
          <a:p>
            <a:fld id="{6AA47257-7D4E-4911-A629-530F50ACB28F}" type="slidenum">
              <a:rPr lang="en-US" smtClean="0"/>
              <a:t>5</a:t>
            </a:fld>
            <a:endParaRPr lang="en-US" dirty="0"/>
          </a:p>
        </p:txBody>
      </p:sp>
      <p:sp>
        <p:nvSpPr>
          <p:cNvPr id="8" name="Content Placeholder 2"/>
          <p:cNvSpPr>
            <a:spLocks noGrp="1"/>
          </p:cNvSpPr>
          <p:nvPr>
            <p:ph idx="1"/>
          </p:nvPr>
        </p:nvSpPr>
        <p:spPr>
          <a:xfrm>
            <a:off x="4669277" y="1246920"/>
            <a:ext cx="4379643" cy="4351338"/>
          </a:xfrm>
        </p:spPr>
        <p:txBody>
          <a:bodyPr>
            <a:normAutofit/>
          </a:bodyPr>
          <a:lstStyle/>
          <a:p>
            <a:pPr marL="0" indent="0">
              <a:buNone/>
            </a:pPr>
            <a:r>
              <a:rPr lang="en-US" dirty="0">
                <a:ea typeface="Roboto Condensed" panose="02000000000000000000" pitchFamily="2" charset="0"/>
                <a:cs typeface="Roboto Condensed" panose="02000000000000000000" pitchFamily="2" charset="0"/>
              </a:rPr>
              <a:t>BCI training and stimulation</a:t>
            </a:r>
          </a:p>
          <a:p>
            <a:pPr lvl="1"/>
            <a:r>
              <a:rPr lang="en-US" sz="2000" dirty="0">
                <a:ea typeface="Roboto Condensed" panose="02000000000000000000" pitchFamily="2" charset="0"/>
                <a:cs typeface="Roboto Condensed" panose="02000000000000000000" pitchFamily="2" charset="0"/>
              </a:rPr>
              <a:t>22 chronic stroke patients</a:t>
            </a:r>
          </a:p>
          <a:p>
            <a:pPr lvl="1"/>
            <a:r>
              <a:rPr lang="en-US" sz="2000" dirty="0">
                <a:ea typeface="Roboto Condensed" panose="02000000000000000000" pitchFamily="2" charset="0"/>
                <a:cs typeface="Roboto Condensed" panose="02000000000000000000" pitchFamily="2" charset="0"/>
              </a:rPr>
              <a:t>Activity timed peripheral nerve stimulation</a:t>
            </a:r>
          </a:p>
          <a:p>
            <a:pPr lvl="1"/>
            <a:r>
              <a:rPr lang="en-US" sz="2000" dirty="0">
                <a:ea typeface="Roboto Condensed" panose="02000000000000000000" pitchFamily="2" charset="0"/>
                <a:cs typeface="Roboto Condensed" panose="02000000000000000000" pitchFamily="2" charset="0"/>
              </a:rPr>
              <a:t>Effective neuroplastic induction</a:t>
            </a:r>
          </a:p>
          <a:p>
            <a:pPr lvl="1"/>
            <a:r>
              <a:rPr lang="en-US" sz="2000" b="1" dirty="0">
                <a:ea typeface="Roboto Condensed" panose="02000000000000000000" pitchFamily="2" charset="0"/>
                <a:cs typeface="Roboto Condensed" panose="02000000000000000000" pitchFamily="2" charset="0"/>
              </a:rPr>
              <a:t>Better rehabilitation outcome than BCI alone  </a:t>
            </a:r>
          </a:p>
        </p:txBody>
      </p:sp>
      <p:sp>
        <p:nvSpPr>
          <p:cNvPr id="9" name="TextBox 8"/>
          <p:cNvSpPr txBox="1"/>
          <p:nvPr/>
        </p:nvSpPr>
        <p:spPr>
          <a:xfrm>
            <a:off x="5590638" y="6029458"/>
            <a:ext cx="2609779" cy="307777"/>
          </a:xfrm>
          <a:prstGeom prst="rect">
            <a:avLst/>
          </a:prstGeom>
          <a:noFill/>
        </p:spPr>
        <p:txBody>
          <a:bodyPr wrap="square" rtlCol="0">
            <a:spAutoFit/>
          </a:bodyPr>
          <a:lstStyle/>
          <a:p>
            <a:r>
              <a:rPr lang="en-US" sz="1400" dirty="0">
                <a:ea typeface="Roboto Condensed" panose="02000000000000000000" pitchFamily="2" charset="0"/>
                <a:cs typeface="Roboto Condensed" panose="02000000000000000000" pitchFamily="2" charset="0"/>
              </a:rPr>
              <a:t>Mrachacz-Kersting N, et al. 2015</a:t>
            </a:r>
          </a:p>
        </p:txBody>
      </p:sp>
      <p:pic>
        <p:nvPicPr>
          <p:cNvPr id="10" name="Picture 9"/>
          <p:cNvPicPr>
            <a:picLocks noChangeAspect="1"/>
          </p:cNvPicPr>
          <p:nvPr/>
        </p:nvPicPr>
        <p:blipFill rotWithShape="1">
          <a:blip r:embed="rId3"/>
          <a:srcRect l="4651" t="8756" r="7868" b="10599"/>
          <a:stretch/>
        </p:blipFill>
        <p:spPr>
          <a:xfrm>
            <a:off x="3199300" y="3992880"/>
            <a:ext cx="5944700" cy="1793659"/>
          </a:xfrm>
          <a:prstGeom prst="rect">
            <a:avLst/>
          </a:prstGeom>
        </p:spPr>
      </p:pic>
      <p:sp>
        <p:nvSpPr>
          <p:cNvPr id="11" name="Content Placeholder 2"/>
          <p:cNvSpPr txBox="1">
            <a:spLocks/>
          </p:cNvSpPr>
          <p:nvPr/>
        </p:nvSpPr>
        <p:spPr>
          <a:xfrm>
            <a:off x="135237" y="1224107"/>
            <a:ext cx="4115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ea typeface="Roboto Condensed" panose="02000000000000000000" pitchFamily="2" charset="0"/>
                <a:cs typeface="Roboto Condensed" panose="02000000000000000000" pitchFamily="2" charset="0"/>
              </a:rPr>
              <a:t>EVEREST Clinical trial 2008 </a:t>
            </a:r>
          </a:p>
          <a:p>
            <a:pPr lvl="1">
              <a:buClr>
                <a:schemeClr val="tx1">
                  <a:lumMod val="65000"/>
                  <a:lumOff val="35000"/>
                </a:schemeClr>
              </a:buClr>
            </a:pPr>
            <a:r>
              <a:rPr lang="en-US" sz="2000" dirty="0">
                <a:ea typeface="Roboto Condensed" panose="02000000000000000000" pitchFamily="2" charset="0"/>
                <a:cs typeface="Roboto Condensed" panose="02000000000000000000" pitchFamily="2" charset="0"/>
              </a:rPr>
              <a:t>Recovery of upper limb function following stroke</a:t>
            </a:r>
          </a:p>
          <a:p>
            <a:pPr lvl="1">
              <a:buClr>
                <a:schemeClr val="tx1">
                  <a:lumMod val="65000"/>
                  <a:lumOff val="35000"/>
                </a:schemeClr>
              </a:buClr>
            </a:pPr>
            <a:r>
              <a:rPr lang="en-US" sz="2000" dirty="0">
                <a:ea typeface="Roboto Condensed" panose="02000000000000000000" pitchFamily="2" charset="0"/>
                <a:cs typeface="Roboto Condensed" panose="02000000000000000000" pitchFamily="2" charset="0"/>
              </a:rPr>
              <a:t>Epidural stimulation during rehabilitation  </a:t>
            </a:r>
          </a:p>
          <a:p>
            <a:pPr lvl="1">
              <a:buClr>
                <a:schemeClr val="tx1">
                  <a:lumMod val="65000"/>
                  <a:lumOff val="35000"/>
                </a:schemeClr>
              </a:buClr>
            </a:pPr>
            <a:r>
              <a:rPr lang="en-US" sz="2000" dirty="0">
                <a:ea typeface="Roboto Condensed" panose="02000000000000000000" pitchFamily="2" charset="0"/>
                <a:cs typeface="Roboto Condensed" panose="02000000000000000000" pitchFamily="2" charset="0"/>
              </a:rPr>
              <a:t>Discontinued - recent post hoc analysis suggests certain sub groups DID benefit </a:t>
            </a:r>
          </a:p>
          <a:p>
            <a:pPr lvl="1">
              <a:buClr>
                <a:schemeClr val="tx1">
                  <a:lumMod val="65000"/>
                  <a:lumOff val="35000"/>
                </a:schemeClr>
              </a:buClr>
            </a:pPr>
            <a:r>
              <a:rPr lang="en-US" sz="2000" b="1" dirty="0">
                <a:ea typeface="Roboto Condensed" panose="02000000000000000000" pitchFamily="2" charset="0"/>
                <a:cs typeface="Roboto Condensed" panose="02000000000000000000" pitchFamily="2" charset="0"/>
              </a:rPr>
              <a:t>Was “open loop”</a:t>
            </a:r>
          </a:p>
        </p:txBody>
      </p:sp>
      <p:sp>
        <p:nvSpPr>
          <p:cNvPr id="12" name="Rectangle 11"/>
          <p:cNvSpPr/>
          <p:nvPr/>
        </p:nvSpPr>
        <p:spPr>
          <a:xfrm>
            <a:off x="1172052" y="6084095"/>
            <a:ext cx="1362040" cy="307777"/>
          </a:xfrm>
          <a:prstGeom prst="rect">
            <a:avLst/>
          </a:prstGeom>
        </p:spPr>
        <p:txBody>
          <a:bodyPr wrap="none">
            <a:spAutoFit/>
          </a:bodyPr>
          <a:lstStyle/>
          <a:p>
            <a:r>
              <a:rPr lang="en-US" sz="1400" dirty="0">
                <a:ea typeface="Roboto Condensed" panose="02000000000000000000" pitchFamily="2" charset="0"/>
                <a:cs typeface="Roboto Condensed" panose="02000000000000000000" pitchFamily="2" charset="0"/>
              </a:rPr>
              <a:t>Levy et al. 2016 </a:t>
            </a:r>
          </a:p>
        </p:txBody>
      </p:sp>
    </p:spTree>
    <p:extLst>
      <p:ext uri="{BB962C8B-B14F-4D97-AF65-F5344CB8AC3E}">
        <p14:creationId xmlns:p14="http://schemas.microsoft.com/office/powerpoint/2010/main" val="125206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D3650-7451-4A43-B4A7-403AD696BC0E}"/>
              </a:ext>
            </a:extLst>
          </p:cNvPr>
          <p:cNvSpPr>
            <a:spLocks noGrp="1"/>
          </p:cNvSpPr>
          <p:nvPr>
            <p:ph type="title"/>
          </p:nvPr>
        </p:nvSpPr>
        <p:spPr>
          <a:xfrm>
            <a:off x="38100" y="365126"/>
            <a:ext cx="9055100" cy="1325563"/>
          </a:xfrm>
        </p:spPr>
        <p:txBody>
          <a:bodyPr>
            <a:normAutofit/>
          </a:bodyPr>
          <a:lstStyle/>
          <a:p>
            <a:pPr algn="ctr"/>
            <a:r>
              <a:rPr lang="en-US" sz="4000" dirty="0"/>
              <a:t>Paired pulse conditioning in DBS patients</a:t>
            </a:r>
          </a:p>
        </p:txBody>
      </p:sp>
      <p:sp>
        <p:nvSpPr>
          <p:cNvPr id="4" name="Slide Number Placeholder 3">
            <a:extLst>
              <a:ext uri="{FF2B5EF4-FFF2-40B4-BE49-F238E27FC236}">
                <a16:creationId xmlns:a16="http://schemas.microsoft.com/office/drawing/2014/main" id="{E2E7240E-EC0B-964B-87FB-13FE61459BF3}"/>
              </a:ext>
            </a:extLst>
          </p:cNvPr>
          <p:cNvSpPr>
            <a:spLocks noGrp="1"/>
          </p:cNvSpPr>
          <p:nvPr>
            <p:ph type="sldNum" sz="quarter" idx="12"/>
          </p:nvPr>
        </p:nvSpPr>
        <p:spPr/>
        <p:txBody>
          <a:bodyPr/>
          <a:lstStyle/>
          <a:p>
            <a:fld id="{6AA47257-7D4E-4911-A629-530F50ACB28F}" type="slidenum">
              <a:rPr lang="en-US" smtClean="0"/>
              <a:t>50</a:t>
            </a:fld>
            <a:endParaRPr lang="en-US" dirty="0"/>
          </a:p>
        </p:txBody>
      </p:sp>
      <p:pic>
        <p:nvPicPr>
          <p:cNvPr id="10" name="Content Placeholder 9">
            <a:extLst>
              <a:ext uri="{FF2B5EF4-FFF2-40B4-BE49-F238E27FC236}">
                <a16:creationId xmlns:a16="http://schemas.microsoft.com/office/drawing/2014/main" id="{C51F61CA-4A94-3F47-BFE8-A014FC85DBB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5471" y="1753004"/>
            <a:ext cx="7092536" cy="5027738"/>
          </a:xfrm>
        </p:spPr>
      </p:pic>
      <p:pic>
        <p:nvPicPr>
          <p:cNvPr id="5" name="Picture 4">
            <a:extLst>
              <a:ext uri="{FF2B5EF4-FFF2-40B4-BE49-F238E27FC236}">
                <a16:creationId xmlns:a16="http://schemas.microsoft.com/office/drawing/2014/main" id="{BA1FC2AF-A4AA-114B-B047-999D2A5B9A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8934" y="2368371"/>
            <a:ext cx="4344266" cy="2752663"/>
          </a:xfrm>
          <a:prstGeom prst="rect">
            <a:avLst/>
          </a:prstGeom>
        </p:spPr>
      </p:pic>
      <p:grpSp>
        <p:nvGrpSpPr>
          <p:cNvPr id="6" name="Group 5"/>
          <p:cNvGrpSpPr/>
          <p:nvPr/>
        </p:nvGrpSpPr>
        <p:grpSpPr>
          <a:xfrm>
            <a:off x="247799" y="6097329"/>
            <a:ext cx="2474234" cy="518044"/>
            <a:chOff x="530058" y="5669277"/>
            <a:chExt cx="4655268" cy="1008383"/>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058" y="5669280"/>
              <a:ext cx="813210" cy="100838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4275" y="5669280"/>
              <a:ext cx="814183" cy="100838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58458" y="5669280"/>
              <a:ext cx="800640" cy="100838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9098" y="5669279"/>
              <a:ext cx="806705" cy="1008381"/>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9738" y="5669278"/>
              <a:ext cx="705316" cy="1008382"/>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5053" y="5669277"/>
              <a:ext cx="720273" cy="1008383"/>
            </a:xfrm>
            <a:prstGeom prst="rect">
              <a:avLst/>
            </a:prstGeom>
          </p:spPr>
        </p:pic>
      </p:grpSp>
      <p:sp>
        <p:nvSpPr>
          <p:cNvPr id="14" name="Content Placeholder 2"/>
          <p:cNvSpPr txBox="1">
            <a:spLocks/>
          </p:cNvSpPr>
          <p:nvPr/>
        </p:nvSpPr>
        <p:spPr>
          <a:xfrm>
            <a:off x="84815" y="2050689"/>
            <a:ext cx="4313767"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1">
                  <a:lumMod val="65000"/>
                  <a:lumOff val="35000"/>
                </a:schemeClr>
              </a:buClr>
            </a:pPr>
            <a:r>
              <a:rPr lang="en-US" sz="2400" dirty="0">
                <a:ea typeface="Roboto Condensed" panose="02000000000000000000" pitchFamily="2" charset="0"/>
                <a:cs typeface="Roboto Condensed" panose="02000000000000000000" pitchFamily="2" charset="0"/>
              </a:rPr>
              <a:t>Intraoperative DBS placement</a:t>
            </a:r>
          </a:p>
          <a:p>
            <a:pPr>
              <a:lnSpc>
                <a:spcPct val="100000"/>
              </a:lnSpc>
              <a:buClr>
                <a:schemeClr val="tx1">
                  <a:lumMod val="65000"/>
                  <a:lumOff val="35000"/>
                </a:schemeClr>
              </a:buClr>
            </a:pPr>
            <a:r>
              <a:rPr lang="en-US" sz="2400" dirty="0">
                <a:ea typeface="Roboto Condensed" panose="02000000000000000000" pitchFamily="2" charset="0"/>
                <a:cs typeface="Roboto Condensed" panose="02000000000000000000" pitchFamily="2" charset="0"/>
              </a:rPr>
              <a:t>ECoG strip placed temporarily </a:t>
            </a:r>
          </a:p>
          <a:p>
            <a:pPr>
              <a:lnSpc>
                <a:spcPct val="100000"/>
              </a:lnSpc>
              <a:buClr>
                <a:schemeClr val="tx1">
                  <a:lumMod val="65000"/>
                  <a:lumOff val="35000"/>
                </a:schemeClr>
              </a:buClr>
            </a:pPr>
            <a:r>
              <a:rPr lang="en-US" sz="2400" dirty="0">
                <a:ea typeface="Roboto Condensed" panose="02000000000000000000" pitchFamily="2" charset="0"/>
                <a:cs typeface="Roboto Condensed" panose="02000000000000000000" pitchFamily="2" charset="0"/>
              </a:rPr>
              <a:t>Can perform somatosensory evoked potentials (SSEPs) </a:t>
            </a:r>
          </a:p>
          <a:p>
            <a:pPr lvl="1">
              <a:lnSpc>
                <a:spcPct val="100000"/>
              </a:lnSpc>
              <a:buClr>
                <a:schemeClr val="tx1">
                  <a:lumMod val="65000"/>
                  <a:lumOff val="35000"/>
                </a:schemeClr>
              </a:buClr>
            </a:pPr>
            <a:r>
              <a:rPr lang="en-US" sz="2000" dirty="0">
                <a:ea typeface="Roboto Condensed" panose="02000000000000000000" pitchFamily="2" charset="0"/>
                <a:cs typeface="Roboto Condensed" panose="02000000000000000000" pitchFamily="2" charset="0"/>
              </a:rPr>
              <a:t>Locate central sulcus</a:t>
            </a:r>
          </a:p>
          <a:p>
            <a:pPr>
              <a:lnSpc>
                <a:spcPct val="100000"/>
              </a:lnSpc>
              <a:buClr>
                <a:schemeClr val="tx1">
                  <a:lumMod val="65000"/>
                  <a:lumOff val="35000"/>
                </a:schemeClr>
              </a:buClr>
            </a:pPr>
            <a:r>
              <a:rPr lang="en-US" sz="2400" dirty="0">
                <a:ea typeface="Roboto Condensed" panose="02000000000000000000" pitchFamily="2" charset="0"/>
                <a:cs typeface="Roboto Condensed" panose="02000000000000000000" pitchFamily="2" charset="0"/>
              </a:rPr>
              <a:t>Motor evoked potentials (MEPs)</a:t>
            </a:r>
          </a:p>
          <a:p>
            <a:pPr lvl="1">
              <a:lnSpc>
                <a:spcPct val="100000"/>
              </a:lnSpc>
              <a:buClr>
                <a:schemeClr val="tx1">
                  <a:lumMod val="65000"/>
                  <a:lumOff val="35000"/>
                </a:schemeClr>
              </a:buClr>
            </a:pPr>
            <a:r>
              <a:rPr lang="en-US" dirty="0">
                <a:ea typeface="Roboto Condensed" panose="02000000000000000000" pitchFamily="2" charset="0"/>
                <a:cs typeface="Roboto Condensed" panose="02000000000000000000" pitchFamily="2" charset="0"/>
              </a:rPr>
              <a:t>Assess cortical excitability / changes in plasticity </a:t>
            </a:r>
          </a:p>
        </p:txBody>
      </p:sp>
    </p:spTree>
    <p:extLst>
      <p:ext uri="{BB962C8B-B14F-4D97-AF65-F5344CB8AC3E}">
        <p14:creationId xmlns:p14="http://schemas.microsoft.com/office/powerpoint/2010/main" val="85278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xEl>
                                              <p:pRg st="1" end="1"/>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
                                            <p:txEl>
                                              <p:pRg st="2" end="2"/>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xEl>
                                              <p:pRg st="3" end="3"/>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4">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xEl>
                                              <p:pRg st="5" end="5"/>
                                            </p:txEl>
                                          </p:spTgt>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uiExpand="1"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D3650-7451-4A43-B4A7-403AD696BC0E}"/>
              </a:ext>
            </a:extLst>
          </p:cNvPr>
          <p:cNvSpPr>
            <a:spLocks noGrp="1"/>
          </p:cNvSpPr>
          <p:nvPr>
            <p:ph type="title"/>
          </p:nvPr>
        </p:nvSpPr>
        <p:spPr/>
        <p:txBody>
          <a:bodyPr>
            <a:normAutofit fontScale="90000"/>
          </a:bodyPr>
          <a:lstStyle/>
          <a:p>
            <a:pPr algn="ctr"/>
            <a:r>
              <a:rPr lang="en-US" dirty="0"/>
              <a:t>Paired pulse conditioning and connectivity assessment - facilitation </a:t>
            </a:r>
          </a:p>
        </p:txBody>
      </p:sp>
      <p:sp>
        <p:nvSpPr>
          <p:cNvPr id="4" name="Slide Number Placeholder 3">
            <a:extLst>
              <a:ext uri="{FF2B5EF4-FFF2-40B4-BE49-F238E27FC236}">
                <a16:creationId xmlns:a16="http://schemas.microsoft.com/office/drawing/2014/main" id="{E2E7240E-EC0B-964B-87FB-13FE61459BF3}"/>
              </a:ext>
            </a:extLst>
          </p:cNvPr>
          <p:cNvSpPr>
            <a:spLocks noGrp="1"/>
          </p:cNvSpPr>
          <p:nvPr>
            <p:ph type="sldNum" sz="quarter" idx="12"/>
          </p:nvPr>
        </p:nvSpPr>
        <p:spPr/>
        <p:txBody>
          <a:bodyPr/>
          <a:lstStyle/>
          <a:p>
            <a:fld id="{6AA47257-7D4E-4911-A629-530F50ACB28F}" type="slidenum">
              <a:rPr lang="en-US" smtClean="0"/>
              <a:t>51</a:t>
            </a:fld>
            <a:endParaRPr lang="en-US" dirty="0"/>
          </a:p>
        </p:txBody>
      </p:sp>
      <p:pic>
        <p:nvPicPr>
          <p:cNvPr id="9" name="Content Placeholder 8">
            <a:extLst>
              <a:ext uri="{FF2B5EF4-FFF2-40B4-BE49-F238E27FC236}">
                <a16:creationId xmlns:a16="http://schemas.microsoft.com/office/drawing/2014/main" id="{A43F9C06-F66A-D74C-A435-E8F450D03AA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0095" y="1690689"/>
            <a:ext cx="6579414" cy="4827288"/>
          </a:xfrm>
          <a:prstGeom prst="rect">
            <a:avLst/>
          </a:prstGeom>
        </p:spPr>
      </p:pic>
    </p:spTree>
    <p:extLst>
      <p:ext uri="{BB962C8B-B14F-4D97-AF65-F5344CB8AC3E}">
        <p14:creationId xmlns:p14="http://schemas.microsoft.com/office/powerpoint/2010/main" val="3872304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600" y="1561506"/>
            <a:ext cx="7289800" cy="5068689"/>
          </a:xfrm>
          <a:prstGeom prst="rect">
            <a:avLst/>
          </a:prstGeom>
        </p:spPr>
      </p:pic>
      <p:sp>
        <p:nvSpPr>
          <p:cNvPr id="2" name="Title 1">
            <a:extLst>
              <a:ext uri="{FF2B5EF4-FFF2-40B4-BE49-F238E27FC236}">
                <a16:creationId xmlns:a16="http://schemas.microsoft.com/office/drawing/2014/main" id="{F5BD3650-7451-4A43-B4A7-403AD696BC0E}"/>
              </a:ext>
            </a:extLst>
          </p:cNvPr>
          <p:cNvSpPr>
            <a:spLocks noGrp="1"/>
          </p:cNvSpPr>
          <p:nvPr>
            <p:ph type="title"/>
          </p:nvPr>
        </p:nvSpPr>
        <p:spPr/>
        <p:txBody>
          <a:bodyPr>
            <a:normAutofit fontScale="90000"/>
          </a:bodyPr>
          <a:lstStyle/>
          <a:p>
            <a:r>
              <a:rPr lang="en-US" dirty="0"/>
              <a:t>Paired pulse conditioning and connectivity assessment  - depression</a:t>
            </a:r>
          </a:p>
        </p:txBody>
      </p:sp>
      <p:sp>
        <p:nvSpPr>
          <p:cNvPr id="4" name="Slide Number Placeholder 3">
            <a:extLst>
              <a:ext uri="{FF2B5EF4-FFF2-40B4-BE49-F238E27FC236}">
                <a16:creationId xmlns:a16="http://schemas.microsoft.com/office/drawing/2014/main" id="{E2E7240E-EC0B-964B-87FB-13FE61459BF3}"/>
              </a:ext>
            </a:extLst>
          </p:cNvPr>
          <p:cNvSpPr>
            <a:spLocks noGrp="1"/>
          </p:cNvSpPr>
          <p:nvPr>
            <p:ph type="sldNum" sz="quarter" idx="12"/>
          </p:nvPr>
        </p:nvSpPr>
        <p:spPr/>
        <p:txBody>
          <a:bodyPr/>
          <a:lstStyle/>
          <a:p>
            <a:fld id="{6AA47257-7D4E-4911-A629-530F50ACB28F}" type="slidenum">
              <a:rPr lang="en-US" smtClean="0"/>
              <a:t>52</a:t>
            </a:fld>
            <a:endParaRPr lang="en-US" dirty="0"/>
          </a:p>
        </p:txBody>
      </p:sp>
      <p:pic>
        <p:nvPicPr>
          <p:cNvPr id="12" name="Content Placeholder 11">
            <a:extLst>
              <a:ext uri="{FF2B5EF4-FFF2-40B4-BE49-F238E27FC236}">
                <a16:creationId xmlns:a16="http://schemas.microsoft.com/office/drawing/2014/main" id="{D0192DB5-C047-F745-978D-222A8BCD881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95993" y="1599408"/>
            <a:ext cx="6721401" cy="4848224"/>
          </a:xfrm>
        </p:spPr>
      </p:pic>
      <p:sp>
        <p:nvSpPr>
          <p:cNvPr id="6" name="TextBox 5">
            <a:extLst>
              <a:ext uri="{FF2B5EF4-FFF2-40B4-BE49-F238E27FC236}">
                <a16:creationId xmlns:a16="http://schemas.microsoft.com/office/drawing/2014/main" id="{B2E8FD33-95F4-C641-9868-B5AE23957147}"/>
              </a:ext>
            </a:extLst>
          </p:cNvPr>
          <p:cNvSpPr txBox="1"/>
          <p:nvPr/>
        </p:nvSpPr>
        <p:spPr>
          <a:xfrm>
            <a:off x="36066" y="6445529"/>
            <a:ext cx="3420094" cy="369332"/>
          </a:xfrm>
          <a:prstGeom prst="rect">
            <a:avLst/>
          </a:prstGeom>
          <a:noFill/>
        </p:spPr>
        <p:txBody>
          <a:bodyPr wrap="square" rtlCol="0">
            <a:spAutoFit/>
          </a:bodyPr>
          <a:lstStyle/>
          <a:p>
            <a:r>
              <a:rPr lang="en-US" dirty="0"/>
              <a:t>Seeman S,  et al, 2017 </a:t>
            </a:r>
          </a:p>
        </p:txBody>
      </p:sp>
    </p:spTree>
    <p:extLst>
      <p:ext uri="{BB962C8B-B14F-4D97-AF65-F5344CB8AC3E}">
        <p14:creationId xmlns:p14="http://schemas.microsoft.com/office/powerpoint/2010/main" val="331642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3614" y="1894113"/>
            <a:ext cx="7745730" cy="2554545"/>
          </a:xfrm>
          <a:prstGeom prst="rect">
            <a:avLst/>
          </a:prstGeom>
        </p:spPr>
        <p:txBody>
          <a:bodyPr wrap="square">
            <a:spAutoFit/>
          </a:bodyPr>
          <a:lstStyle/>
          <a:p>
            <a:r>
              <a:rPr lang="en-US" sz="4000" b="1" dirty="0"/>
              <a:t>Aim 3: </a:t>
            </a:r>
            <a:r>
              <a:rPr lang="en-US" sz="4000" dirty="0"/>
              <a:t>Engineered DCS protocols to induce changes in cortical connectivity, plasticity, and motor output mapping</a:t>
            </a:r>
          </a:p>
        </p:txBody>
      </p:sp>
      <p:sp>
        <p:nvSpPr>
          <p:cNvPr id="2" name="Title 1"/>
          <p:cNvSpPr>
            <a:spLocks noGrp="1"/>
          </p:cNvSpPr>
          <p:nvPr>
            <p:ph type="title"/>
          </p:nvPr>
        </p:nvSpPr>
        <p:spPr>
          <a:xfrm>
            <a:off x="628650" y="-70304"/>
            <a:ext cx="7886700" cy="3169764"/>
          </a:xfrm>
        </p:spPr>
        <p:txBody>
          <a:bodyPr>
            <a:normAutofit/>
          </a:bodyPr>
          <a:lstStyle/>
          <a:p>
            <a:pPr algn="ctr"/>
            <a:r>
              <a:rPr lang="en-US" altLang="en-US" sz="3200" dirty="0">
                <a:ea typeface="Roboto Condensed" panose="02000000000000000000" pitchFamily="2" charset="0"/>
                <a:cs typeface="Roboto Condensed" panose="02000000000000000000" pitchFamily="2" charset="0"/>
              </a:rPr>
              <a:t>Aim 3.3: </a:t>
            </a:r>
            <a:r>
              <a:rPr lang="en-US" sz="3200" dirty="0"/>
              <a:t>EMG triggered stimulation to remap motor cortex output</a:t>
            </a:r>
            <a:br>
              <a:rPr lang="en-US" sz="3200" dirty="0"/>
            </a:br>
            <a:endParaRPr lang="en-US" sz="3200" dirty="0">
              <a:ea typeface="Roboto Condensed" panose="02000000000000000000" pitchFamily="2" charset="0"/>
              <a:cs typeface="Roboto Condensed" panose="02000000000000000000" pitchFamily="2" charset="0"/>
            </a:endParaRPr>
          </a:p>
        </p:txBody>
      </p:sp>
      <p:sp>
        <p:nvSpPr>
          <p:cNvPr id="4" name="TextBox 3"/>
          <p:cNvSpPr txBox="1"/>
          <p:nvPr/>
        </p:nvSpPr>
        <p:spPr>
          <a:xfrm>
            <a:off x="317500" y="1108529"/>
            <a:ext cx="8197850" cy="646331"/>
          </a:xfrm>
          <a:prstGeom prst="rect">
            <a:avLst/>
          </a:prstGeom>
          <a:noFill/>
        </p:spPr>
        <p:txBody>
          <a:bodyPr wrap="square" rtlCol="0">
            <a:spAutoFit/>
          </a:bodyPr>
          <a:lstStyle/>
          <a:p>
            <a:pPr marL="571500" indent="-571500">
              <a:buFont typeface="Arial" panose="020B0604020202020204" pitchFamily="34" charset="0"/>
              <a:buChar char="•"/>
            </a:pPr>
            <a:endParaRPr lang="en-US" sz="36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53</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Rectangle 5"/>
          <p:cNvSpPr/>
          <p:nvPr/>
        </p:nvSpPr>
        <p:spPr>
          <a:xfrm>
            <a:off x="692644" y="2037680"/>
            <a:ext cx="8451356" cy="3046988"/>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400" dirty="0"/>
              <a:t>Can EMG triggered stimulation enhance connectivity between two sites in motor cortex and change motor output patterns?</a:t>
            </a:r>
          </a:p>
          <a:p>
            <a:pPr marL="285750" indent="-285750">
              <a:buClr>
                <a:schemeClr val="tx1">
                  <a:lumMod val="65000"/>
                  <a:lumOff val="35000"/>
                </a:schemeClr>
              </a:buClr>
              <a:buFont typeface="Arial" panose="020B0604020202020204" pitchFamily="34" charset="0"/>
              <a:buChar char="•"/>
            </a:pPr>
            <a:r>
              <a:rPr lang="en-US" sz="2400" dirty="0"/>
              <a:t>With 2 subjects, validation of protocol, 5 subjects, more comprehensive results on generalizability </a:t>
            </a:r>
          </a:p>
          <a:p>
            <a:pPr marL="285750" indent="-285750">
              <a:buClr>
                <a:schemeClr val="tx1">
                  <a:lumMod val="65000"/>
                  <a:lumOff val="35000"/>
                </a:schemeClr>
              </a:buClr>
              <a:buFont typeface="Arial" panose="020B0604020202020204" pitchFamily="34" charset="0"/>
              <a:buChar char="•"/>
            </a:pPr>
            <a:r>
              <a:rPr lang="en-US" sz="2400" b="1" dirty="0"/>
              <a:t>Contributes to understanding of different activity dependent signals for plasticity induction</a:t>
            </a:r>
          </a:p>
          <a:p>
            <a:pPr marL="742950" lvl="1" indent="-285750">
              <a:buClr>
                <a:schemeClr val="tx1">
                  <a:lumMod val="65000"/>
                  <a:lumOff val="35000"/>
                </a:schemeClr>
              </a:buClr>
              <a:buFont typeface="Arial" panose="020B0604020202020204" pitchFamily="34" charset="0"/>
              <a:buChar char="•"/>
            </a:pPr>
            <a:endParaRPr lang="en-US" sz="2400" dirty="0"/>
          </a:p>
          <a:p>
            <a:pPr marL="285750" indent="-285750">
              <a:buClr>
                <a:schemeClr val="tx1">
                  <a:lumMod val="65000"/>
                  <a:lumOff val="35000"/>
                </a:schemeClr>
              </a:buClr>
              <a:buFont typeface="Arial" panose="020B0604020202020204" pitchFamily="34" charset="0"/>
              <a:buChar char="•"/>
            </a:pPr>
            <a:endParaRPr lang="en-US" sz="2400" dirty="0"/>
          </a:p>
        </p:txBody>
      </p:sp>
    </p:spTree>
    <p:extLst>
      <p:ext uri="{BB962C8B-B14F-4D97-AF65-F5344CB8AC3E}">
        <p14:creationId xmlns:p14="http://schemas.microsoft.com/office/powerpoint/2010/main" val="14030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21647" y="1690689"/>
            <a:ext cx="6374553" cy="4855617"/>
          </a:xfrm>
        </p:spPr>
      </p:pic>
      <p:sp>
        <p:nvSpPr>
          <p:cNvPr id="2" name="Title 1">
            <a:extLst>
              <a:ext uri="{FF2B5EF4-FFF2-40B4-BE49-F238E27FC236}">
                <a16:creationId xmlns:a16="http://schemas.microsoft.com/office/drawing/2014/main" id="{0425BA4B-B394-FC4E-A0CF-AD0A0C77722D}"/>
              </a:ext>
            </a:extLst>
          </p:cNvPr>
          <p:cNvSpPr>
            <a:spLocks noGrp="1"/>
          </p:cNvSpPr>
          <p:nvPr>
            <p:ph type="title"/>
          </p:nvPr>
        </p:nvSpPr>
        <p:spPr/>
        <p:txBody>
          <a:bodyPr/>
          <a:lstStyle/>
          <a:p>
            <a:pPr algn="ctr"/>
            <a:r>
              <a:rPr lang="en-US" dirty="0"/>
              <a:t>EMG triggered stimulation changes motor output</a:t>
            </a:r>
          </a:p>
        </p:txBody>
      </p:sp>
      <p:sp>
        <p:nvSpPr>
          <p:cNvPr id="4" name="Slide Number Placeholder 3">
            <a:extLst>
              <a:ext uri="{FF2B5EF4-FFF2-40B4-BE49-F238E27FC236}">
                <a16:creationId xmlns:a16="http://schemas.microsoft.com/office/drawing/2014/main" id="{B4F3412B-2DCA-EB48-B1AB-4A4A853B2B8F}"/>
              </a:ext>
            </a:extLst>
          </p:cNvPr>
          <p:cNvSpPr>
            <a:spLocks noGrp="1"/>
          </p:cNvSpPr>
          <p:nvPr>
            <p:ph type="sldNum" sz="quarter" idx="12"/>
          </p:nvPr>
        </p:nvSpPr>
        <p:spPr/>
        <p:txBody>
          <a:bodyPr/>
          <a:lstStyle/>
          <a:p>
            <a:fld id="{6AA47257-7D4E-4911-A629-530F50ACB28F}" type="slidenum">
              <a:rPr lang="en-US" smtClean="0"/>
              <a:t>54</a:t>
            </a:fld>
            <a:endParaRPr lang="en-US" dirty="0"/>
          </a:p>
        </p:txBody>
      </p:sp>
      <p:sp>
        <p:nvSpPr>
          <p:cNvPr id="7" name="TextBox 6">
            <a:extLst>
              <a:ext uri="{FF2B5EF4-FFF2-40B4-BE49-F238E27FC236}">
                <a16:creationId xmlns:a16="http://schemas.microsoft.com/office/drawing/2014/main" id="{3EDCFCA0-010E-314E-B0F0-E1BD9D6BBFB1}"/>
              </a:ext>
            </a:extLst>
          </p:cNvPr>
          <p:cNvSpPr txBox="1"/>
          <p:nvPr/>
        </p:nvSpPr>
        <p:spPr>
          <a:xfrm>
            <a:off x="0" y="6431087"/>
            <a:ext cx="2885704" cy="369332"/>
          </a:xfrm>
          <a:prstGeom prst="rect">
            <a:avLst/>
          </a:prstGeom>
          <a:noFill/>
        </p:spPr>
        <p:txBody>
          <a:bodyPr wrap="square" rtlCol="0">
            <a:spAutoFit/>
          </a:bodyPr>
          <a:lstStyle/>
          <a:p>
            <a:r>
              <a:rPr lang="en-US" dirty="0"/>
              <a:t>Lucas T, Fetz E, 2013 </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4269"/>
          <a:stretch/>
        </p:blipFill>
        <p:spPr>
          <a:xfrm>
            <a:off x="3382433" y="1880662"/>
            <a:ext cx="1761067" cy="4735091"/>
          </a:xfrm>
          <a:prstGeom prst="rect">
            <a:avLst/>
          </a:prstGeom>
        </p:spPr>
      </p:pic>
    </p:spTree>
    <p:extLst>
      <p:ext uri="{BB962C8B-B14F-4D97-AF65-F5344CB8AC3E}">
        <p14:creationId xmlns:p14="http://schemas.microsoft.com/office/powerpoint/2010/main" val="417376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2A36-482F-034F-82A0-77C9F77BB493}"/>
              </a:ext>
            </a:extLst>
          </p:cNvPr>
          <p:cNvSpPr>
            <a:spLocks noGrp="1"/>
          </p:cNvSpPr>
          <p:nvPr>
            <p:ph type="title"/>
          </p:nvPr>
        </p:nvSpPr>
        <p:spPr/>
        <p:txBody>
          <a:bodyPr/>
          <a:lstStyle/>
          <a:p>
            <a:pPr algn="ctr"/>
            <a:r>
              <a:rPr lang="en-US" dirty="0"/>
              <a:t>EMG triggered stimulation in humans </a:t>
            </a:r>
          </a:p>
        </p:txBody>
      </p:sp>
      <p:pic>
        <p:nvPicPr>
          <p:cNvPr id="6" name="Content Placeholder 5">
            <a:extLst>
              <a:ext uri="{FF2B5EF4-FFF2-40B4-BE49-F238E27FC236}">
                <a16:creationId xmlns:a16="http://schemas.microsoft.com/office/drawing/2014/main" id="{6E0218D5-FD1D-E14D-81B1-651B2827B65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4090"/>
          <a:stretch/>
        </p:blipFill>
        <p:spPr>
          <a:xfrm>
            <a:off x="4287641" y="2088554"/>
            <a:ext cx="4845395" cy="3352484"/>
          </a:xfrm>
        </p:spPr>
      </p:pic>
      <p:sp>
        <p:nvSpPr>
          <p:cNvPr id="4" name="Slide Number Placeholder 3">
            <a:extLst>
              <a:ext uri="{FF2B5EF4-FFF2-40B4-BE49-F238E27FC236}">
                <a16:creationId xmlns:a16="http://schemas.microsoft.com/office/drawing/2014/main" id="{CD567C71-37C0-8B4B-A7D9-A3C56F80E0EC}"/>
              </a:ext>
            </a:extLst>
          </p:cNvPr>
          <p:cNvSpPr>
            <a:spLocks noGrp="1"/>
          </p:cNvSpPr>
          <p:nvPr>
            <p:ph type="sldNum" sz="quarter" idx="12"/>
          </p:nvPr>
        </p:nvSpPr>
        <p:spPr/>
        <p:txBody>
          <a:bodyPr/>
          <a:lstStyle/>
          <a:p>
            <a:fld id="{6AA47257-7D4E-4911-A629-530F50ACB28F}" type="slidenum">
              <a:rPr lang="en-US" smtClean="0"/>
              <a:t>55</a:t>
            </a:fld>
            <a:endParaRPr lang="en-US" dirty="0"/>
          </a:p>
        </p:txBody>
      </p:sp>
      <p:sp>
        <p:nvSpPr>
          <p:cNvPr id="5" name="Content Placeholder 2"/>
          <p:cNvSpPr txBox="1">
            <a:spLocks/>
          </p:cNvSpPr>
          <p:nvPr/>
        </p:nvSpPr>
        <p:spPr>
          <a:xfrm>
            <a:off x="44691" y="1885219"/>
            <a:ext cx="4313767"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1">
                  <a:lumMod val="65000"/>
                  <a:lumOff val="35000"/>
                </a:schemeClr>
              </a:buClr>
            </a:pPr>
            <a:r>
              <a:rPr lang="en-US" sz="2400" dirty="0">
                <a:ea typeface="Roboto Condensed" panose="02000000000000000000" pitchFamily="2" charset="0"/>
                <a:cs typeface="Roboto Condensed" panose="02000000000000000000" pitchFamily="2" charset="0"/>
              </a:rPr>
              <a:t>Trigger off EMG amplitude over threshold (site A, biceps region) in electrodes for different region (site B, deltoid)</a:t>
            </a:r>
          </a:p>
          <a:p>
            <a:pPr>
              <a:lnSpc>
                <a:spcPct val="100000"/>
              </a:lnSpc>
              <a:buClr>
                <a:schemeClr val="tx1">
                  <a:lumMod val="65000"/>
                  <a:lumOff val="35000"/>
                </a:schemeClr>
              </a:buClr>
            </a:pPr>
            <a:r>
              <a:rPr lang="en-US" sz="2400" dirty="0">
                <a:ea typeface="Roboto Condensed" panose="02000000000000000000" pitchFamily="2" charset="0"/>
                <a:cs typeface="Roboto Condensed" panose="02000000000000000000" pitchFamily="2" charset="0"/>
              </a:rPr>
              <a:t>Stimulate MEPs at site A, observe muscle response similar to site B </a:t>
            </a:r>
          </a:p>
          <a:p>
            <a:pPr lvl="1">
              <a:lnSpc>
                <a:spcPct val="100000"/>
              </a:lnSpc>
              <a:buClr>
                <a:schemeClr val="tx1">
                  <a:lumMod val="65000"/>
                  <a:lumOff val="35000"/>
                </a:schemeClr>
              </a:buClr>
            </a:pPr>
            <a:r>
              <a:rPr lang="en-US" sz="2000" dirty="0">
                <a:ea typeface="Roboto Condensed" panose="02000000000000000000" pitchFamily="2" charset="0"/>
                <a:cs typeface="Roboto Condensed" panose="02000000000000000000" pitchFamily="2" charset="0"/>
              </a:rPr>
              <a:t>(dynamic time warping, hierarchical clustering</a:t>
            </a:r>
            <a:r>
              <a:rPr lang="en-US" sz="2000" baseline="30000" dirty="0">
                <a:ea typeface="Roboto Condensed" panose="02000000000000000000" pitchFamily="2" charset="0"/>
                <a:cs typeface="Roboto Condensed" panose="02000000000000000000" pitchFamily="2" charset="0"/>
              </a:rPr>
              <a:t>1</a:t>
            </a:r>
            <a:r>
              <a:rPr lang="en-US" sz="2000" dirty="0">
                <a:ea typeface="Roboto Condensed" panose="02000000000000000000" pitchFamily="2" charset="0"/>
                <a:cs typeface="Roboto Condensed" panose="02000000000000000000" pitchFamily="2" charset="0"/>
              </a:rPr>
              <a:t> on EMG)</a:t>
            </a:r>
          </a:p>
          <a:p>
            <a:pPr>
              <a:lnSpc>
                <a:spcPct val="100000"/>
              </a:lnSpc>
              <a:buClr>
                <a:schemeClr val="tx1">
                  <a:lumMod val="65000"/>
                  <a:lumOff val="35000"/>
                </a:schemeClr>
              </a:buClr>
            </a:pPr>
            <a:r>
              <a:rPr lang="en-US" sz="2400" dirty="0">
                <a:ea typeface="Roboto Condensed" panose="02000000000000000000" pitchFamily="2" charset="0"/>
                <a:cs typeface="Roboto Condensed" panose="02000000000000000000" pitchFamily="2" charset="0"/>
              </a:rPr>
              <a:t>Measure EPs at site A, site B</a:t>
            </a:r>
          </a:p>
        </p:txBody>
      </p:sp>
      <p:sp>
        <p:nvSpPr>
          <p:cNvPr id="7" name="TextBox 6">
            <a:extLst>
              <a:ext uri="{FF2B5EF4-FFF2-40B4-BE49-F238E27FC236}">
                <a16:creationId xmlns:a16="http://schemas.microsoft.com/office/drawing/2014/main" id="{3EDCFCA0-010E-314E-B0F0-E1BD9D6BBFB1}"/>
              </a:ext>
            </a:extLst>
          </p:cNvPr>
          <p:cNvSpPr txBox="1"/>
          <p:nvPr/>
        </p:nvSpPr>
        <p:spPr>
          <a:xfrm>
            <a:off x="0" y="6431087"/>
            <a:ext cx="2885704" cy="369332"/>
          </a:xfrm>
          <a:prstGeom prst="rect">
            <a:avLst/>
          </a:prstGeom>
          <a:noFill/>
        </p:spPr>
        <p:txBody>
          <a:bodyPr wrap="square" rtlCol="0">
            <a:spAutoFit/>
          </a:bodyPr>
          <a:lstStyle/>
          <a:p>
            <a:r>
              <a:rPr lang="en-US" dirty="0"/>
              <a:t>1. Aghabozorgi S, et al, 2015 </a:t>
            </a:r>
          </a:p>
        </p:txBody>
      </p:sp>
    </p:spTree>
    <p:extLst>
      <p:ext uri="{BB962C8B-B14F-4D97-AF65-F5344CB8AC3E}">
        <p14:creationId xmlns:p14="http://schemas.microsoft.com/office/powerpoint/2010/main" val="340224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Thesis Contributions</a:t>
            </a:r>
          </a:p>
        </p:txBody>
      </p:sp>
      <p:sp>
        <p:nvSpPr>
          <p:cNvPr id="3" name="Content Placeholder 2"/>
          <p:cNvSpPr>
            <a:spLocks noGrp="1"/>
          </p:cNvSpPr>
          <p:nvPr>
            <p:ph idx="1"/>
          </p:nvPr>
        </p:nvSpPr>
        <p:spPr>
          <a:xfrm>
            <a:off x="93133" y="1371600"/>
            <a:ext cx="9050867" cy="5486400"/>
          </a:xfrm>
        </p:spPr>
        <p:txBody>
          <a:bodyPr>
            <a:normAutofit/>
          </a:bodyPr>
          <a:lstStyle/>
          <a:p>
            <a:r>
              <a:rPr lang="en-US" dirty="0"/>
              <a:t>Aim 1:</a:t>
            </a:r>
          </a:p>
          <a:p>
            <a:pPr lvl="1"/>
            <a:r>
              <a:rPr lang="en-US" sz="2000" dirty="0"/>
              <a:t>Complementary approaches to complicated FEM models</a:t>
            </a:r>
          </a:p>
          <a:p>
            <a:pPr lvl="1"/>
            <a:r>
              <a:rPr lang="en-US" sz="2000" dirty="0"/>
              <a:t>Better understanding of resistivities of cortical layers for modeling</a:t>
            </a:r>
          </a:p>
          <a:p>
            <a:pPr lvl="1"/>
            <a:r>
              <a:rPr lang="en-US" sz="2000" dirty="0"/>
              <a:t>Additional methods, data sets for processing stimulation related data</a:t>
            </a:r>
          </a:p>
          <a:p>
            <a:r>
              <a:rPr lang="en-US" dirty="0"/>
              <a:t>Aim 2:</a:t>
            </a:r>
          </a:p>
          <a:p>
            <a:pPr lvl="1"/>
            <a:r>
              <a:rPr lang="en-US" sz="2000" dirty="0"/>
              <a:t>Understanding of behavioral and neural processing of DCS</a:t>
            </a:r>
          </a:p>
          <a:p>
            <a:pPr lvl="1"/>
            <a:r>
              <a:rPr lang="en-US" sz="2000" dirty="0"/>
              <a:t>Comparisons to natural feedback within same subject</a:t>
            </a:r>
          </a:p>
          <a:p>
            <a:pPr lvl="1"/>
            <a:r>
              <a:rPr lang="en-US" sz="2000" dirty="0"/>
              <a:t>Different engineered DCS protocols and their effects</a:t>
            </a:r>
          </a:p>
          <a:p>
            <a:pPr lvl="1"/>
            <a:r>
              <a:rPr lang="en-US" sz="2000" dirty="0"/>
              <a:t>Understanding of real world scenario of concurrent feedback</a:t>
            </a:r>
          </a:p>
          <a:p>
            <a:r>
              <a:rPr lang="en-US" dirty="0"/>
              <a:t>Aim 3:</a:t>
            </a:r>
          </a:p>
          <a:p>
            <a:pPr lvl="1"/>
            <a:r>
              <a:rPr lang="en-US" sz="2000" dirty="0"/>
              <a:t>Testing of various stimulation protocols previously demonstrated in model systems</a:t>
            </a:r>
          </a:p>
          <a:p>
            <a:pPr lvl="1"/>
            <a:r>
              <a:rPr lang="en-US" sz="2000" dirty="0"/>
              <a:t>Moves protocols towards clinical trials</a:t>
            </a:r>
          </a:p>
        </p:txBody>
      </p:sp>
      <p:sp>
        <p:nvSpPr>
          <p:cNvPr id="4" name="Slide Number Placeholder 3"/>
          <p:cNvSpPr>
            <a:spLocks noGrp="1"/>
          </p:cNvSpPr>
          <p:nvPr>
            <p:ph type="sldNum" sz="quarter" idx="12"/>
          </p:nvPr>
        </p:nvSpPr>
        <p:spPr/>
        <p:txBody>
          <a:bodyPr/>
          <a:lstStyle/>
          <a:p>
            <a:fld id="{6AA47257-7D4E-4911-A629-530F50ACB28F}" type="slidenum">
              <a:rPr lang="en-US" smtClean="0"/>
              <a:t>56</a:t>
            </a:fld>
            <a:endParaRPr lang="en-US" dirty="0"/>
          </a:p>
        </p:txBody>
      </p:sp>
    </p:spTree>
    <p:extLst>
      <p:ext uri="{BB962C8B-B14F-4D97-AF65-F5344CB8AC3E}">
        <p14:creationId xmlns:p14="http://schemas.microsoft.com/office/powerpoint/2010/main" val="392210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Timeline</a:t>
            </a:r>
          </a:p>
        </p:txBody>
      </p:sp>
      <p:sp>
        <p:nvSpPr>
          <p:cNvPr id="3" name="Content Placeholder 2"/>
          <p:cNvSpPr>
            <a:spLocks noGrp="1"/>
          </p:cNvSpPr>
          <p:nvPr>
            <p:ph idx="1"/>
          </p:nvPr>
        </p:nvSpPr>
        <p:spPr>
          <a:xfrm>
            <a:off x="93133" y="1274165"/>
            <a:ext cx="9050867" cy="5486400"/>
          </a:xfrm>
        </p:spPr>
        <p:txBody>
          <a:bodyPr>
            <a:normAutofit fontScale="62500" lnSpcReduction="20000"/>
          </a:bodyPr>
          <a:lstStyle/>
          <a:p>
            <a:r>
              <a:rPr lang="en-US" b="1" dirty="0"/>
              <a:t>June - July 2018 </a:t>
            </a:r>
            <a:r>
              <a:rPr lang="en-US" dirty="0"/>
              <a:t>: Write paper on analytic model for stimulation voltage currents</a:t>
            </a:r>
          </a:p>
          <a:p>
            <a:pPr lvl="1"/>
            <a:r>
              <a:rPr lang="en-US" dirty="0"/>
              <a:t>Sufficient data has been collected</a:t>
            </a:r>
          </a:p>
          <a:p>
            <a:r>
              <a:rPr lang="en-US" b="1" dirty="0"/>
              <a:t>August 2018 </a:t>
            </a:r>
            <a:r>
              <a:rPr lang="en-US" dirty="0"/>
              <a:t>: Submit oscillation triggered plasticity paper</a:t>
            </a:r>
          </a:p>
          <a:p>
            <a:pPr lvl="1"/>
            <a:r>
              <a:rPr lang="en-US" dirty="0"/>
              <a:t>Sufficient data has been collected</a:t>
            </a:r>
          </a:p>
          <a:p>
            <a:r>
              <a:rPr lang="en-US" b="1" dirty="0"/>
              <a:t>June - February 2019 : </a:t>
            </a:r>
          </a:p>
          <a:p>
            <a:pPr lvl="1"/>
            <a:r>
              <a:rPr lang="en-US" dirty="0"/>
              <a:t>ECoG patient data collection</a:t>
            </a:r>
          </a:p>
          <a:p>
            <a:pPr lvl="2"/>
            <a:r>
              <a:rPr lang="en-US" dirty="0"/>
              <a:t>waveform modification subject – 2 to 4 subjects</a:t>
            </a:r>
          </a:p>
          <a:p>
            <a:pPr lvl="2"/>
            <a:r>
              <a:rPr lang="en-US" dirty="0"/>
              <a:t>temporal order judgement task - 2 to 4 subjects </a:t>
            </a:r>
          </a:p>
          <a:p>
            <a:pPr lvl="2"/>
            <a:r>
              <a:rPr lang="en-US" dirty="0"/>
              <a:t>EMG triggered stimulation  -2 pilot subjects validate protocol, 5 subjects generalize </a:t>
            </a:r>
          </a:p>
          <a:p>
            <a:pPr lvl="1"/>
            <a:r>
              <a:rPr lang="en-US" dirty="0"/>
              <a:t>DBS subject data collection</a:t>
            </a:r>
          </a:p>
          <a:p>
            <a:pPr lvl="2"/>
            <a:r>
              <a:rPr lang="en-US" dirty="0"/>
              <a:t>4 to 8 pair pulse stimulation subjects to assess viability of MEPs, extent of parameters tested </a:t>
            </a:r>
          </a:p>
          <a:p>
            <a:r>
              <a:rPr lang="en-US" b="1" dirty="0"/>
              <a:t>January 2019: </a:t>
            </a:r>
            <a:r>
              <a:rPr lang="en-US" dirty="0"/>
              <a:t>Establish reading committee</a:t>
            </a:r>
          </a:p>
          <a:p>
            <a:r>
              <a:rPr lang="en-US" b="1" dirty="0"/>
              <a:t>January-February 2019: </a:t>
            </a:r>
            <a:r>
              <a:rPr lang="en-US" dirty="0"/>
              <a:t>Write paper on differences between natural and cortical feedback    </a:t>
            </a:r>
          </a:p>
          <a:p>
            <a:r>
              <a:rPr lang="en-US" b="1" dirty="0"/>
              <a:t>January-February 2019: </a:t>
            </a:r>
            <a:r>
              <a:rPr lang="en-US" dirty="0"/>
              <a:t>Write paper on temporal order judgement and subjective judgement</a:t>
            </a:r>
          </a:p>
          <a:p>
            <a:r>
              <a:rPr lang="en-US" b="1" dirty="0"/>
              <a:t>March - May 2019</a:t>
            </a:r>
            <a:r>
              <a:rPr lang="en-US" dirty="0"/>
              <a:t>: Write dissertation</a:t>
            </a:r>
          </a:p>
          <a:p>
            <a:r>
              <a:rPr lang="en-US" b="1" dirty="0"/>
              <a:t>Beginning of May 2019 (3 weeks prior to exam): </a:t>
            </a:r>
            <a:r>
              <a:rPr lang="en-US" dirty="0"/>
              <a:t>Dissertation sent to all committee</a:t>
            </a:r>
          </a:p>
          <a:p>
            <a:r>
              <a:rPr lang="en-US" dirty="0"/>
              <a:t>members</a:t>
            </a:r>
          </a:p>
          <a:p>
            <a:r>
              <a:rPr lang="en-US" b="1" dirty="0"/>
              <a:t>May 30 2019: </a:t>
            </a:r>
            <a:r>
              <a:rPr lang="en-US" dirty="0"/>
              <a:t>Dissertation Defense</a:t>
            </a:r>
          </a:p>
        </p:txBody>
      </p:sp>
      <p:sp>
        <p:nvSpPr>
          <p:cNvPr id="4" name="Slide Number Placeholder 3"/>
          <p:cNvSpPr>
            <a:spLocks noGrp="1"/>
          </p:cNvSpPr>
          <p:nvPr>
            <p:ph type="sldNum" sz="quarter" idx="12"/>
          </p:nvPr>
        </p:nvSpPr>
        <p:spPr/>
        <p:txBody>
          <a:bodyPr/>
          <a:lstStyle/>
          <a:p>
            <a:fld id="{6AA47257-7D4E-4911-A629-530F50ACB28F}" type="slidenum">
              <a:rPr lang="en-US" smtClean="0"/>
              <a:t>57</a:t>
            </a:fld>
            <a:endParaRPr lang="en-US" dirty="0"/>
          </a:p>
        </p:txBody>
      </p:sp>
    </p:spTree>
    <p:extLst>
      <p:ext uri="{BB962C8B-B14F-4D97-AF65-F5344CB8AC3E}">
        <p14:creationId xmlns:p14="http://schemas.microsoft.com/office/powerpoint/2010/main" val="4231313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74"/>
            <a:ext cx="7886700" cy="1325563"/>
          </a:xfrm>
        </p:spPr>
        <p:txBody>
          <a:bodyPr/>
          <a:lstStyle/>
          <a:p>
            <a:pPr algn="ctr"/>
            <a:r>
              <a:rPr lang="en-US" altLang="en-US" dirty="0">
                <a:ea typeface="Roboto Condensed" panose="02000000000000000000" pitchFamily="2" charset="0"/>
                <a:cs typeface="Roboto Condensed" panose="02000000000000000000" pitchFamily="2" charset="0"/>
              </a:rPr>
              <a:t>Thank you! Acknowledgments </a:t>
            </a:r>
            <a:endParaRPr lang="en-US" dirty="0">
              <a:ea typeface="Roboto Condensed" panose="02000000000000000000" pitchFamily="2" charset="0"/>
              <a:cs typeface="Roboto Condensed"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90689"/>
            <a:ext cx="4213099" cy="23740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2466" y="4210962"/>
            <a:ext cx="916390" cy="91639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6033" y="4182534"/>
            <a:ext cx="944818" cy="94481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0589" y="5323721"/>
            <a:ext cx="878267" cy="1066721"/>
          </a:xfrm>
          <a:prstGeom prst="rect">
            <a:avLst/>
          </a:prstGeom>
        </p:spPr>
      </p:pic>
      <p:sp>
        <p:nvSpPr>
          <p:cNvPr id="9" name="TextBox 8"/>
          <p:cNvSpPr txBox="1"/>
          <p:nvPr/>
        </p:nvSpPr>
        <p:spPr>
          <a:xfrm>
            <a:off x="1430295" y="1117661"/>
            <a:ext cx="3136900" cy="5632311"/>
          </a:xfrm>
          <a:prstGeom prst="rect">
            <a:avLst/>
          </a:prstGeom>
          <a:noFill/>
        </p:spPr>
        <p:txBody>
          <a:bodyPr wrap="square" rtlCol="0">
            <a:spAutoFit/>
          </a:bodyPr>
          <a:lstStyle/>
          <a:p>
            <a:pPr algn="r"/>
            <a:r>
              <a:rPr lang="en-US" sz="1200" b="1" dirty="0">
                <a:ea typeface="Roboto Condensed" panose="02000000000000000000" pitchFamily="2" charset="0"/>
                <a:cs typeface="Roboto Condensed" panose="02000000000000000000" pitchFamily="2" charset="0"/>
              </a:rPr>
              <a:t>University of Washington</a:t>
            </a:r>
          </a:p>
          <a:p>
            <a:pPr algn="r"/>
            <a:r>
              <a:rPr lang="en-US" sz="1200" dirty="0">
                <a:ea typeface="Roboto Condensed" panose="02000000000000000000" pitchFamily="2" charset="0"/>
                <a:cs typeface="Roboto Condensed" panose="02000000000000000000" pitchFamily="2" charset="0"/>
              </a:rPr>
              <a:t>Jeffrey Ojemann</a:t>
            </a:r>
          </a:p>
          <a:p>
            <a:pPr algn="r"/>
            <a:r>
              <a:rPr lang="en-US" sz="1200" dirty="0">
                <a:ea typeface="Roboto Condensed" panose="02000000000000000000" pitchFamily="2" charset="0"/>
                <a:cs typeface="Roboto Condensed" panose="02000000000000000000" pitchFamily="2" charset="0"/>
              </a:rPr>
              <a:t>Rajesh Rao</a:t>
            </a:r>
          </a:p>
          <a:p>
            <a:pPr algn="r"/>
            <a:r>
              <a:rPr lang="en-US" sz="1200" dirty="0">
                <a:ea typeface="Roboto Condensed" panose="02000000000000000000" pitchFamily="2" charset="0"/>
                <a:cs typeface="Roboto Condensed" panose="02000000000000000000" pitchFamily="2" charset="0"/>
              </a:rPr>
              <a:t>Bingni Brunton</a:t>
            </a:r>
          </a:p>
          <a:p>
            <a:pPr algn="r"/>
            <a:r>
              <a:rPr lang="en-US" sz="1200" dirty="0">
                <a:ea typeface="Roboto Condensed" panose="02000000000000000000" pitchFamily="2" charset="0"/>
                <a:cs typeface="Roboto Condensed" panose="02000000000000000000" pitchFamily="2" charset="0"/>
              </a:rPr>
              <a:t>Nathan Kutz</a:t>
            </a:r>
          </a:p>
          <a:p>
            <a:pPr algn="r"/>
            <a:r>
              <a:rPr lang="en-US" sz="1200" dirty="0">
                <a:ea typeface="Roboto Condensed" panose="02000000000000000000" pitchFamily="2" charset="0"/>
                <a:cs typeface="Roboto Condensed" panose="02000000000000000000" pitchFamily="2" charset="0"/>
              </a:rPr>
              <a:t>Larry Sorensen</a:t>
            </a:r>
          </a:p>
          <a:p>
            <a:pPr algn="r"/>
            <a:r>
              <a:rPr lang="en-US" sz="1200" dirty="0">
                <a:ea typeface="Roboto Condensed" panose="02000000000000000000" pitchFamily="2" charset="0"/>
                <a:cs typeface="Roboto Condensed" panose="02000000000000000000" pitchFamily="2" charset="0"/>
              </a:rPr>
              <a:t>Jeneva Cronin</a:t>
            </a:r>
          </a:p>
          <a:p>
            <a:pPr algn="r"/>
            <a:r>
              <a:rPr lang="en-US" sz="1200" dirty="0">
                <a:ea typeface="Roboto Condensed" panose="02000000000000000000" pitchFamily="2" charset="0"/>
                <a:cs typeface="Roboto Condensed" panose="02000000000000000000" pitchFamily="2" charset="0"/>
              </a:rPr>
              <a:t>Kurt Weaver</a:t>
            </a:r>
          </a:p>
          <a:p>
            <a:pPr algn="r"/>
            <a:r>
              <a:rPr lang="en-US" sz="1200" dirty="0">
                <a:ea typeface="Roboto Condensed" panose="02000000000000000000" pitchFamily="2" charset="0"/>
                <a:cs typeface="Roboto Condensed" panose="02000000000000000000" pitchFamily="2" charset="0"/>
              </a:rPr>
              <a:t>Nile Wilson</a:t>
            </a:r>
          </a:p>
          <a:p>
            <a:pPr algn="r"/>
            <a:r>
              <a:rPr lang="en-US" sz="1200" dirty="0">
                <a:ea typeface="Roboto Condensed" panose="02000000000000000000" pitchFamily="2" charset="0"/>
                <a:cs typeface="Roboto Condensed" panose="02000000000000000000" pitchFamily="2" charset="0"/>
              </a:rPr>
              <a:t>Clark Kuo</a:t>
            </a:r>
          </a:p>
          <a:p>
            <a:pPr algn="r"/>
            <a:r>
              <a:rPr lang="en-US" sz="1200" dirty="0">
                <a:ea typeface="Roboto Condensed" panose="02000000000000000000" pitchFamily="2" charset="0"/>
                <a:cs typeface="Roboto Condensed" panose="02000000000000000000" pitchFamily="2" charset="0"/>
              </a:rPr>
              <a:t>Jared Olson</a:t>
            </a:r>
          </a:p>
          <a:p>
            <a:pPr algn="r"/>
            <a:r>
              <a:rPr lang="en-US" sz="1200" dirty="0">
                <a:ea typeface="Roboto Condensed" panose="02000000000000000000" pitchFamily="2" charset="0"/>
                <a:cs typeface="Roboto Condensed" panose="02000000000000000000" pitchFamily="2" charset="0"/>
              </a:rPr>
              <a:t>Andrew Ko </a:t>
            </a:r>
          </a:p>
          <a:p>
            <a:pPr algn="r"/>
            <a:r>
              <a:rPr lang="en-US" sz="1200" dirty="0">
                <a:ea typeface="Roboto Condensed" panose="02000000000000000000" pitchFamily="2" charset="0"/>
                <a:cs typeface="Roboto Condensed" panose="02000000000000000000" pitchFamily="2" charset="0"/>
              </a:rPr>
              <a:t>Jeremiah Wander</a:t>
            </a:r>
          </a:p>
          <a:p>
            <a:pPr algn="r"/>
            <a:r>
              <a:rPr lang="en-US" sz="1200" dirty="0">
                <a:ea typeface="Roboto Condensed" panose="02000000000000000000" pitchFamily="2" charset="0"/>
                <a:cs typeface="Roboto Condensed" panose="02000000000000000000" pitchFamily="2" charset="0"/>
              </a:rPr>
              <a:t>Nancy Wang </a:t>
            </a:r>
          </a:p>
          <a:p>
            <a:pPr algn="r"/>
            <a:r>
              <a:rPr lang="en-US" sz="1200" dirty="0">
                <a:ea typeface="Roboto Condensed" panose="02000000000000000000" pitchFamily="2" charset="0"/>
                <a:cs typeface="Roboto Condensed" panose="02000000000000000000" pitchFamily="2" charset="0"/>
              </a:rPr>
              <a:t>James Wu</a:t>
            </a:r>
          </a:p>
          <a:p>
            <a:pPr algn="r"/>
            <a:r>
              <a:rPr lang="en-US" sz="1200" dirty="0">
                <a:ea typeface="Roboto Condensed" panose="02000000000000000000" pitchFamily="2" charset="0"/>
                <a:cs typeface="Roboto Condensed" panose="02000000000000000000" pitchFamily="2" charset="0"/>
              </a:rPr>
              <a:t>Kaitlyn Casimo</a:t>
            </a:r>
          </a:p>
          <a:p>
            <a:pPr algn="r"/>
            <a:r>
              <a:rPr lang="en-US" sz="1200" dirty="0">
                <a:ea typeface="Roboto Condensed" panose="02000000000000000000" pitchFamily="2" charset="0"/>
                <a:cs typeface="Roboto Condensed" panose="02000000000000000000" pitchFamily="2" charset="0"/>
              </a:rPr>
              <a:t>Brandon Yee</a:t>
            </a:r>
          </a:p>
          <a:p>
            <a:pPr algn="r"/>
            <a:r>
              <a:rPr lang="en-US" sz="1200" dirty="0">
                <a:ea typeface="Roboto Condensed" panose="02000000000000000000" pitchFamily="2" charset="0"/>
                <a:cs typeface="Roboto Condensed" panose="02000000000000000000" pitchFamily="2" charset="0"/>
              </a:rPr>
              <a:t>Gabriel Obregon</a:t>
            </a:r>
            <a:br>
              <a:rPr lang="en-US" sz="1200" dirty="0">
                <a:ea typeface="Roboto Condensed" panose="02000000000000000000" pitchFamily="2" charset="0"/>
                <a:cs typeface="Roboto Condensed" panose="02000000000000000000" pitchFamily="2" charset="0"/>
              </a:rPr>
            </a:br>
            <a:r>
              <a:rPr lang="en-US" sz="1200" dirty="0">
                <a:ea typeface="Roboto Condensed" panose="02000000000000000000" pitchFamily="2" charset="0"/>
                <a:cs typeface="Roboto Condensed" panose="02000000000000000000" pitchFamily="2" charset="0"/>
              </a:rPr>
              <a:t>Devapratim Sarma</a:t>
            </a:r>
          </a:p>
          <a:p>
            <a:pPr algn="r"/>
            <a:r>
              <a:rPr lang="en-US" sz="1200" dirty="0">
                <a:ea typeface="Roboto Condensed" panose="02000000000000000000" pitchFamily="2" charset="0"/>
                <a:cs typeface="Roboto Condensed" panose="02000000000000000000" pitchFamily="2" charset="0"/>
              </a:rPr>
              <a:t>Brady Houston</a:t>
            </a:r>
          </a:p>
          <a:p>
            <a:pPr algn="r"/>
            <a:r>
              <a:rPr lang="en-US" sz="1200" b="1" dirty="0">
                <a:ea typeface="Roboto Condensed" panose="02000000000000000000" pitchFamily="2" charset="0"/>
                <a:cs typeface="Roboto Condensed" panose="02000000000000000000" pitchFamily="2" charset="0"/>
              </a:rPr>
              <a:t>Northeastern</a:t>
            </a:r>
          </a:p>
          <a:p>
            <a:pPr algn="r"/>
            <a:r>
              <a:rPr lang="en-US" sz="1200" dirty="0">
                <a:ea typeface="Roboto Condensed" panose="02000000000000000000" pitchFamily="2" charset="0"/>
                <a:cs typeface="Roboto Condensed" panose="02000000000000000000" pitchFamily="2" charset="0"/>
              </a:rPr>
              <a:t>Dana Brooks</a:t>
            </a:r>
          </a:p>
          <a:p>
            <a:pPr algn="r"/>
            <a:r>
              <a:rPr lang="en-US" sz="1200" dirty="0">
                <a:ea typeface="Roboto Condensed" panose="02000000000000000000" pitchFamily="2" charset="0"/>
                <a:cs typeface="Roboto Condensed" panose="02000000000000000000" pitchFamily="2" charset="0"/>
              </a:rPr>
              <a:t>Kimia Shayestehfard</a:t>
            </a:r>
          </a:p>
          <a:p>
            <a:pPr algn="r"/>
            <a:r>
              <a:rPr lang="en-US" sz="1200" b="1" dirty="0">
                <a:ea typeface="Roboto Condensed" panose="02000000000000000000" pitchFamily="2" charset="0"/>
                <a:cs typeface="Roboto Condensed" panose="02000000000000000000" pitchFamily="2" charset="0"/>
              </a:rPr>
              <a:t>University of Utah</a:t>
            </a:r>
          </a:p>
          <a:p>
            <a:pPr algn="r"/>
            <a:r>
              <a:rPr lang="en-US" sz="1200" dirty="0">
                <a:ea typeface="Roboto Condensed" panose="02000000000000000000" pitchFamily="2" charset="0"/>
                <a:cs typeface="Roboto Condensed" panose="02000000000000000000" pitchFamily="2" charset="0"/>
              </a:rPr>
              <a:t>Rob MacLeod</a:t>
            </a:r>
          </a:p>
          <a:p>
            <a:pPr algn="r"/>
            <a:r>
              <a:rPr lang="en-US" sz="1200" dirty="0">
                <a:ea typeface="Roboto Condensed" panose="02000000000000000000" pitchFamily="2" charset="0"/>
                <a:cs typeface="Roboto Condensed" panose="02000000000000000000" pitchFamily="2" charset="0"/>
              </a:rPr>
              <a:t>Moritz Dannhauer</a:t>
            </a:r>
          </a:p>
          <a:p>
            <a:pPr algn="r"/>
            <a:r>
              <a:rPr lang="en-US" sz="1200" b="1" dirty="0">
                <a:ea typeface="Roboto Condensed" panose="02000000000000000000" pitchFamily="2" charset="0"/>
                <a:cs typeface="Roboto Condensed" panose="02000000000000000000" pitchFamily="2" charset="0"/>
              </a:rPr>
              <a:t>University of Freiburg</a:t>
            </a:r>
          </a:p>
          <a:p>
            <a:pPr algn="r"/>
            <a:r>
              <a:rPr lang="en-US" sz="1200" dirty="0">
                <a:ea typeface="Roboto Condensed" panose="02000000000000000000" pitchFamily="2" charset="0"/>
                <a:cs typeface="Roboto Condensed" panose="02000000000000000000" pitchFamily="2" charset="0"/>
              </a:rPr>
              <a:t>Tonio Ball</a:t>
            </a:r>
          </a:p>
          <a:p>
            <a:pPr algn="r"/>
            <a:r>
              <a:rPr lang="en-US" sz="1200" dirty="0">
                <a:ea typeface="Roboto Condensed" panose="02000000000000000000" pitchFamily="2" charset="0"/>
                <a:cs typeface="Roboto Condensed" panose="02000000000000000000" pitchFamily="2" charset="0"/>
              </a:rPr>
              <a:t>Alexis Gkogkidis </a:t>
            </a:r>
          </a:p>
          <a:p>
            <a:pPr algn="r"/>
            <a:endParaRPr lang="en-US" sz="1200" dirty="0">
              <a:ea typeface="Roboto Condensed" panose="02000000000000000000" pitchFamily="2" charset="0"/>
              <a:cs typeface="Roboto Condensed" panose="02000000000000000000" pitchFamily="2" charset="0"/>
            </a:endParaRPr>
          </a:p>
        </p:txBody>
      </p: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7856" y="5316900"/>
            <a:ext cx="956885" cy="118653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531" y="5910169"/>
            <a:ext cx="1795037" cy="712492"/>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9039" y="1044876"/>
            <a:ext cx="1782020" cy="1203244"/>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7766" y="2951809"/>
            <a:ext cx="1384566" cy="1230725"/>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8989" y="4281069"/>
            <a:ext cx="1182121" cy="882650"/>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6683" y="2480339"/>
            <a:ext cx="2646732" cy="350709"/>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8791" y="5290163"/>
            <a:ext cx="1662516" cy="554172"/>
          </a:xfrm>
          <a:prstGeom prst="rect">
            <a:avLst/>
          </a:prstGeom>
        </p:spPr>
      </p:pic>
      <p:pic>
        <p:nvPicPr>
          <p:cNvPr id="4" name="Picture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82946" y="4191213"/>
            <a:ext cx="893780" cy="1125687"/>
          </a:xfrm>
          <a:prstGeom prst="rect">
            <a:avLst/>
          </a:prstGeom>
        </p:spPr>
      </p:pic>
      <p:sp>
        <p:nvSpPr>
          <p:cNvPr id="14" name="Slide Number Placeholder 13"/>
          <p:cNvSpPr>
            <a:spLocks noGrp="1"/>
          </p:cNvSpPr>
          <p:nvPr>
            <p:ph type="sldNum" sz="quarter" idx="12"/>
          </p:nvPr>
        </p:nvSpPr>
        <p:spPr/>
        <p:txBody>
          <a:bodyPr/>
          <a:lstStyle/>
          <a:p>
            <a:fld id="{6AA47257-7D4E-4911-A629-530F50ACB28F}" type="slidenum">
              <a:rPr lang="en-US" smtClean="0"/>
              <a:t>58</a:t>
            </a:fld>
            <a:endParaRPr lang="en-US" dirty="0"/>
          </a:p>
        </p:txBody>
      </p:sp>
    </p:spTree>
    <p:extLst>
      <p:ext uri="{BB962C8B-B14F-4D97-AF65-F5344CB8AC3E}">
        <p14:creationId xmlns:p14="http://schemas.microsoft.com/office/powerpoint/2010/main" val="2777682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Supplemental slides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AA47257-7D4E-4911-A629-530F50ACB28F}" type="slidenum">
              <a:rPr lang="en-US" smtClean="0"/>
              <a:t>59</a:t>
            </a:fld>
            <a:endParaRPr lang="en-US" dirty="0"/>
          </a:p>
        </p:txBody>
      </p:sp>
    </p:spTree>
    <p:extLst>
      <p:ext uri="{BB962C8B-B14F-4D97-AF65-F5344CB8AC3E}">
        <p14:creationId xmlns:p14="http://schemas.microsoft.com/office/powerpoint/2010/main" val="1346416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303" y="212197"/>
            <a:ext cx="7886700" cy="1325563"/>
          </a:xfrm>
        </p:spPr>
        <p:txBody>
          <a:bodyPr>
            <a:normAutofit fontScale="90000"/>
          </a:bodyPr>
          <a:lstStyle/>
          <a:p>
            <a:pPr algn="ctr"/>
            <a:r>
              <a:rPr lang="en-US" dirty="0">
                <a:ea typeface="Roboto Condensed" panose="02000000000000000000" pitchFamily="2" charset="0"/>
                <a:cs typeface="Roboto Condensed" panose="02000000000000000000" pitchFamily="2" charset="0"/>
              </a:rPr>
              <a:t>Motivated by activity dependent stimulation resulting in increased synaptic plasticity </a:t>
            </a:r>
          </a:p>
        </p:txBody>
      </p:sp>
      <p:pic>
        <p:nvPicPr>
          <p:cNvPr id="4" name="Picture 3"/>
          <p:cNvPicPr>
            <a:picLocks noChangeAspect="1"/>
          </p:cNvPicPr>
          <p:nvPr/>
        </p:nvPicPr>
        <p:blipFill>
          <a:blip r:embed="rId2"/>
          <a:stretch>
            <a:fillRect/>
          </a:stretch>
        </p:blipFill>
        <p:spPr>
          <a:xfrm>
            <a:off x="4545507" y="1753606"/>
            <a:ext cx="4034497" cy="4727225"/>
          </a:xfrm>
          <a:prstGeom prst="rect">
            <a:avLst/>
          </a:prstGeom>
        </p:spPr>
      </p:pic>
      <p:sp>
        <p:nvSpPr>
          <p:cNvPr id="5" name="TextBox 4"/>
          <p:cNvSpPr txBox="1"/>
          <p:nvPr/>
        </p:nvSpPr>
        <p:spPr>
          <a:xfrm>
            <a:off x="187038" y="5897325"/>
            <a:ext cx="3427020" cy="738664"/>
          </a:xfrm>
          <a:prstGeom prst="rect">
            <a:avLst/>
          </a:prstGeom>
          <a:noFill/>
        </p:spPr>
        <p:txBody>
          <a:bodyPr wrap="square" rtlCol="0">
            <a:spAutoFit/>
          </a:bodyPr>
          <a:lstStyle/>
          <a:p>
            <a:pPr marL="342900" indent="-342900">
              <a:buAutoNum type="arabicPeriod"/>
            </a:pPr>
            <a:r>
              <a:rPr lang="en-US" sz="1400" dirty="0">
                <a:ea typeface="Roboto Condensed" panose="02000000000000000000" pitchFamily="2" charset="0"/>
                <a:cs typeface="Roboto Condensed" panose="02000000000000000000" pitchFamily="2" charset="0"/>
              </a:rPr>
              <a:t>Jackson A, Mavoori J, Fetz EE. 2006</a:t>
            </a:r>
          </a:p>
          <a:p>
            <a:pPr marL="342900" indent="-342900">
              <a:buAutoNum type="arabicPeriod"/>
            </a:pPr>
            <a:r>
              <a:rPr lang="en-US" sz="1400" dirty="0">
                <a:ea typeface="Roboto Condensed" panose="02000000000000000000" pitchFamily="2" charset="0"/>
                <a:cs typeface="Roboto Condensed" panose="02000000000000000000" pitchFamily="2" charset="0"/>
              </a:rPr>
              <a:t>Guggenmos, et al, 2013</a:t>
            </a:r>
          </a:p>
          <a:p>
            <a:r>
              <a:rPr lang="en-US" sz="1400" dirty="0">
                <a:ea typeface="Roboto Condensed" panose="02000000000000000000" pitchFamily="2" charset="0"/>
                <a:cs typeface="Roboto Condensed" panose="02000000000000000000" pitchFamily="2" charset="0"/>
              </a:rPr>
              <a:t>Blackrock Neuro Med</a:t>
            </a:r>
          </a:p>
        </p:txBody>
      </p:sp>
      <p:sp>
        <p:nvSpPr>
          <p:cNvPr id="6" name="Rectangle 5"/>
          <p:cNvSpPr/>
          <p:nvPr/>
        </p:nvSpPr>
        <p:spPr>
          <a:xfrm>
            <a:off x="304683" y="1793939"/>
            <a:ext cx="4168257" cy="3847207"/>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800" dirty="0">
                <a:ea typeface="Roboto Condensed" panose="02000000000000000000" pitchFamily="2" charset="0"/>
                <a:cs typeface="Roboto Condensed" panose="02000000000000000000" pitchFamily="2" charset="0"/>
              </a:rPr>
              <a:t>Appropriate timing of stimulation</a:t>
            </a:r>
          </a:p>
          <a:p>
            <a:pPr marL="742950" lvl="1" indent="-285750">
              <a:buClr>
                <a:schemeClr val="tx1">
                  <a:lumMod val="65000"/>
                  <a:lumOff val="35000"/>
                </a:schemeClr>
              </a:buClr>
              <a:buFont typeface="Arial" panose="020B0604020202020204" pitchFamily="34" charset="0"/>
              <a:buChar char="•"/>
            </a:pPr>
            <a:r>
              <a:rPr lang="en-US" sz="2400" dirty="0">
                <a:ea typeface="Roboto Condensed" panose="02000000000000000000" pitchFamily="2" charset="0"/>
                <a:cs typeface="Roboto Condensed" panose="02000000000000000000" pitchFamily="2" charset="0"/>
              </a:rPr>
              <a:t>Muscle activity</a:t>
            </a:r>
          </a:p>
          <a:p>
            <a:pPr marL="742950" lvl="1" indent="-285750">
              <a:buClr>
                <a:schemeClr val="tx1">
                  <a:lumMod val="65000"/>
                  <a:lumOff val="35000"/>
                </a:schemeClr>
              </a:buClr>
              <a:buFont typeface="Arial" panose="020B0604020202020204" pitchFamily="34" charset="0"/>
              <a:buChar char="•"/>
            </a:pPr>
            <a:r>
              <a:rPr lang="en-US" sz="2400" dirty="0">
                <a:ea typeface="Roboto Condensed" panose="02000000000000000000" pitchFamily="2" charset="0"/>
                <a:cs typeface="Roboto Condensed" panose="02000000000000000000" pitchFamily="2" charset="0"/>
              </a:rPr>
              <a:t>Neural rhythm</a:t>
            </a:r>
            <a:endParaRPr lang="en-US" sz="2800" dirty="0">
              <a:ea typeface="Roboto Condensed" panose="02000000000000000000" pitchFamily="2" charset="0"/>
              <a:cs typeface="Roboto Condensed" panose="02000000000000000000" pitchFamily="2" charset="0"/>
            </a:endParaRPr>
          </a:p>
          <a:p>
            <a:pPr marL="285750" indent="-285750">
              <a:buClr>
                <a:schemeClr val="tx1">
                  <a:lumMod val="65000"/>
                  <a:lumOff val="35000"/>
                </a:schemeClr>
              </a:buClr>
              <a:buFont typeface="Arial" panose="020B0604020202020204" pitchFamily="34" charset="0"/>
              <a:buChar char="•"/>
            </a:pPr>
            <a:r>
              <a:rPr lang="en-US" sz="2800" dirty="0">
                <a:ea typeface="Roboto Condensed" panose="02000000000000000000" pitchFamily="2" charset="0"/>
                <a:cs typeface="Roboto Condensed" panose="02000000000000000000" pitchFamily="2" charset="0"/>
              </a:rPr>
              <a:t>Increase in connectivity strength</a:t>
            </a:r>
            <a:r>
              <a:rPr lang="en-US" sz="2800" baseline="30000" dirty="0">
                <a:ea typeface="Roboto Condensed" panose="02000000000000000000" pitchFamily="2" charset="0"/>
                <a:cs typeface="Roboto Condensed" panose="02000000000000000000" pitchFamily="2" charset="0"/>
              </a:rPr>
              <a:t>1</a:t>
            </a:r>
            <a:endParaRPr lang="en-US" sz="2800" dirty="0">
              <a:ea typeface="Roboto Condensed" panose="02000000000000000000" pitchFamily="2" charset="0"/>
              <a:cs typeface="Roboto Condensed" panose="02000000000000000000" pitchFamily="2" charset="0"/>
            </a:endParaRPr>
          </a:p>
          <a:p>
            <a:pPr marL="285750" indent="-285750">
              <a:buClr>
                <a:schemeClr val="tx1">
                  <a:lumMod val="65000"/>
                  <a:lumOff val="35000"/>
                </a:schemeClr>
              </a:buClr>
              <a:buFont typeface="Arial" panose="020B0604020202020204" pitchFamily="34" charset="0"/>
              <a:buChar char="•"/>
            </a:pPr>
            <a:r>
              <a:rPr lang="en-US" sz="2800" dirty="0">
                <a:ea typeface="Roboto Condensed" panose="02000000000000000000" pitchFamily="2" charset="0"/>
                <a:cs typeface="Roboto Condensed" panose="02000000000000000000" pitchFamily="2" charset="0"/>
              </a:rPr>
              <a:t>Correlate with functional outcome?</a:t>
            </a:r>
            <a:r>
              <a:rPr lang="en-US" sz="2800" baseline="30000" dirty="0">
                <a:ea typeface="Roboto Condensed" panose="02000000000000000000" pitchFamily="2" charset="0"/>
                <a:cs typeface="Roboto Condensed" panose="02000000000000000000" pitchFamily="2" charset="0"/>
              </a:rPr>
              <a:t>2</a:t>
            </a:r>
            <a:endParaRPr lang="en-US" sz="2800" dirty="0">
              <a:ea typeface="Roboto Condensed" panose="02000000000000000000" pitchFamily="2" charset="0"/>
              <a:cs typeface="Roboto Condensed" panose="02000000000000000000" pitchFamily="2" charset="0"/>
            </a:endParaRPr>
          </a:p>
          <a:p>
            <a:pPr>
              <a:buClr>
                <a:schemeClr val="tx1">
                  <a:lumMod val="65000"/>
                  <a:lumOff val="35000"/>
                </a:schemeClr>
              </a:buClr>
            </a:pPr>
            <a:endParaRPr lang="en-US" sz="2800" dirty="0">
              <a:ea typeface="Roboto Condensed" panose="02000000000000000000" pitchFamily="2" charset="0"/>
              <a:cs typeface="Roboto Condensed" panose="02000000000000000000" pitchFamily="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328142" y="1288985"/>
            <a:ext cx="681564" cy="453550"/>
          </a:xfrm>
          <a:prstGeom prst="rect">
            <a:avLst/>
          </a:prstGeom>
        </p:spPr>
      </p:pic>
      <p:sp>
        <p:nvSpPr>
          <p:cNvPr id="8" name="Slide Number Placeholder 7"/>
          <p:cNvSpPr>
            <a:spLocks noGrp="1"/>
          </p:cNvSpPr>
          <p:nvPr>
            <p:ph type="sldNum" sz="quarter" idx="12"/>
          </p:nvPr>
        </p:nvSpPr>
        <p:spPr/>
        <p:txBody>
          <a:bodyPr/>
          <a:lstStyle/>
          <a:p>
            <a:fld id="{6AA47257-7D4E-4911-A629-530F50ACB28F}" type="slidenum">
              <a:rPr lang="en-US" smtClean="0"/>
              <a:t>6</a:t>
            </a:fld>
            <a:endParaRPr lang="en-US" dirty="0"/>
          </a:p>
        </p:txBody>
      </p:sp>
    </p:spTree>
    <p:extLst>
      <p:ext uri="{BB962C8B-B14F-4D97-AF65-F5344CB8AC3E}">
        <p14:creationId xmlns:p14="http://schemas.microsoft.com/office/powerpoint/2010/main" val="60260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Origins of high gamma</a:t>
            </a:r>
          </a:p>
        </p:txBody>
      </p:sp>
      <p:sp>
        <p:nvSpPr>
          <p:cNvPr id="4" name="Slide Number Placeholder 3"/>
          <p:cNvSpPr>
            <a:spLocks noGrp="1"/>
          </p:cNvSpPr>
          <p:nvPr>
            <p:ph type="sldNum" sz="quarter" idx="12"/>
          </p:nvPr>
        </p:nvSpPr>
        <p:spPr/>
        <p:txBody>
          <a:bodyPr/>
          <a:lstStyle/>
          <a:p>
            <a:fld id="{6AA47257-7D4E-4911-A629-530F50ACB28F}" type="slidenum">
              <a:rPr lang="en-US" smtClean="0"/>
              <a:t>60</a:t>
            </a:fld>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8150" y="2561167"/>
            <a:ext cx="8579990" cy="3166277"/>
          </a:xfrm>
          <a:prstGeom prst="rect">
            <a:avLst/>
          </a:prstGeom>
        </p:spPr>
      </p:pic>
      <p:sp>
        <p:nvSpPr>
          <p:cNvPr id="6" name="TextBox 5">
            <a:extLst>
              <a:ext uri="{FF2B5EF4-FFF2-40B4-BE49-F238E27FC236}">
                <a16:creationId xmlns:a16="http://schemas.microsoft.com/office/drawing/2014/main" id="{C026EED3-9EA6-A947-BFC2-9E3E2E9074BA}"/>
              </a:ext>
            </a:extLst>
          </p:cNvPr>
          <p:cNvSpPr txBox="1"/>
          <p:nvPr/>
        </p:nvSpPr>
        <p:spPr>
          <a:xfrm>
            <a:off x="502297" y="6274756"/>
            <a:ext cx="2493818" cy="369332"/>
          </a:xfrm>
          <a:prstGeom prst="rect">
            <a:avLst/>
          </a:prstGeom>
          <a:noFill/>
        </p:spPr>
        <p:txBody>
          <a:bodyPr wrap="square" rtlCol="0">
            <a:spAutoFit/>
          </a:bodyPr>
          <a:lstStyle/>
          <a:p>
            <a:r>
              <a:rPr lang="en-US" dirty="0"/>
              <a:t>Miller KJ, et al, 2009</a:t>
            </a:r>
          </a:p>
        </p:txBody>
      </p:sp>
    </p:spTree>
    <p:extLst>
      <p:ext uri="{BB962C8B-B14F-4D97-AF65-F5344CB8AC3E}">
        <p14:creationId xmlns:p14="http://schemas.microsoft.com/office/powerpoint/2010/main" val="199493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Optical imaging of DCS </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r="48390"/>
          <a:stretch/>
        </p:blipFill>
        <p:spPr>
          <a:xfrm>
            <a:off x="1859770" y="1752143"/>
            <a:ext cx="5859504" cy="2770259"/>
          </a:xfrm>
        </p:spPr>
      </p:pic>
      <p:sp>
        <p:nvSpPr>
          <p:cNvPr id="4" name="Slide Number Placeholder 3"/>
          <p:cNvSpPr>
            <a:spLocks noGrp="1"/>
          </p:cNvSpPr>
          <p:nvPr>
            <p:ph type="sldNum" sz="quarter" idx="12"/>
          </p:nvPr>
        </p:nvSpPr>
        <p:spPr/>
        <p:txBody>
          <a:bodyPr/>
          <a:lstStyle/>
          <a:p>
            <a:fld id="{6AA47257-7D4E-4911-A629-530F50ACB28F}" type="slidenum">
              <a:rPr lang="en-US" smtClean="0"/>
              <a:t>61</a:t>
            </a:fld>
            <a:endParaRPr lang="en-US" dirty="0"/>
          </a:p>
        </p:txBody>
      </p:sp>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51686"/>
          <a:stretch/>
        </p:blipFill>
        <p:spPr>
          <a:xfrm>
            <a:off x="1925476" y="4054247"/>
            <a:ext cx="5485314" cy="2770259"/>
          </a:xfrm>
          <a:prstGeom prst="rect">
            <a:avLst/>
          </a:prstGeom>
        </p:spPr>
      </p:pic>
      <p:sp>
        <p:nvSpPr>
          <p:cNvPr id="7" name="TextBox 6">
            <a:extLst>
              <a:ext uri="{FF2B5EF4-FFF2-40B4-BE49-F238E27FC236}">
                <a16:creationId xmlns:a16="http://schemas.microsoft.com/office/drawing/2014/main" id="{C026EED3-9EA6-A947-BFC2-9E3E2E9074BA}"/>
              </a:ext>
            </a:extLst>
          </p:cNvPr>
          <p:cNvSpPr txBox="1"/>
          <p:nvPr/>
        </p:nvSpPr>
        <p:spPr>
          <a:xfrm>
            <a:off x="172097" y="6356351"/>
            <a:ext cx="2493818" cy="369332"/>
          </a:xfrm>
          <a:prstGeom prst="rect">
            <a:avLst/>
          </a:prstGeom>
          <a:noFill/>
        </p:spPr>
        <p:txBody>
          <a:bodyPr wrap="square" rtlCol="0">
            <a:spAutoFit/>
          </a:bodyPr>
          <a:lstStyle/>
          <a:p>
            <a:r>
              <a:rPr lang="en-US" dirty="0"/>
              <a:t>Borchers S, et al, 2012</a:t>
            </a:r>
          </a:p>
        </p:txBody>
      </p:sp>
    </p:spTree>
    <p:extLst>
      <p:ext uri="{BB962C8B-B14F-4D97-AF65-F5344CB8AC3E}">
        <p14:creationId xmlns:p14="http://schemas.microsoft.com/office/powerpoint/2010/main" val="3796264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88768"/>
            <a:ext cx="7886700" cy="2410691"/>
          </a:xfrm>
        </p:spPr>
        <p:txBody>
          <a:bodyPr>
            <a:normAutofit fontScale="90000"/>
          </a:bodyPr>
          <a:lstStyle/>
          <a:p>
            <a:pPr algn="ct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r>
              <a:rPr lang="en-US" altLang="en-US" dirty="0">
                <a:ea typeface="Roboto Condensed" panose="02000000000000000000" pitchFamily="2" charset="0"/>
                <a:cs typeface="Roboto Condensed" panose="02000000000000000000" pitchFamily="2" charset="0"/>
              </a:rPr>
              <a:t>Aim 1.1: </a:t>
            </a:r>
            <a:r>
              <a:rPr lang="en-US" dirty="0"/>
              <a:t>Creation of interpretable, analytic models that explain the resistivities of various cortical layers</a:t>
            </a:r>
            <a:br>
              <a:rPr lang="en-US" dirty="0"/>
            </a:br>
            <a:br>
              <a:rPr lang="en-US" dirty="0"/>
            </a:br>
            <a:br>
              <a:rPr lang="en-US" dirty="0"/>
            </a:br>
            <a:br>
              <a:rPr lang="en-US" dirty="0"/>
            </a:br>
            <a:br>
              <a:rPr lang="en-US" dirty="0"/>
            </a:br>
            <a:br>
              <a:rPr lang="en-US" dirty="0"/>
            </a:br>
            <a:endParaRPr lang="en-US"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62</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960411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805D-D845-9A4E-B839-AA63C438FD4D}"/>
              </a:ext>
            </a:extLst>
          </p:cNvPr>
          <p:cNvSpPr>
            <a:spLocks noGrp="1"/>
          </p:cNvSpPr>
          <p:nvPr>
            <p:ph type="title"/>
          </p:nvPr>
        </p:nvSpPr>
        <p:spPr/>
        <p:txBody>
          <a:bodyPr/>
          <a:lstStyle/>
          <a:p>
            <a:pPr algn="ctr"/>
            <a:r>
              <a:rPr lang="en-US" dirty="0"/>
              <a:t>Two separated electrodes </a:t>
            </a:r>
          </a:p>
        </p:txBody>
      </p:sp>
      <p:sp>
        <p:nvSpPr>
          <p:cNvPr id="4" name="Slide Number Placeholder 3">
            <a:extLst>
              <a:ext uri="{FF2B5EF4-FFF2-40B4-BE49-F238E27FC236}">
                <a16:creationId xmlns:a16="http://schemas.microsoft.com/office/drawing/2014/main" id="{06CA2A33-24A5-B043-91EC-0A1FD6359422}"/>
              </a:ext>
            </a:extLst>
          </p:cNvPr>
          <p:cNvSpPr>
            <a:spLocks noGrp="1"/>
          </p:cNvSpPr>
          <p:nvPr>
            <p:ph type="sldNum" sz="quarter" idx="12"/>
          </p:nvPr>
        </p:nvSpPr>
        <p:spPr/>
        <p:txBody>
          <a:bodyPr/>
          <a:lstStyle/>
          <a:p>
            <a:fld id="{6AA47257-7D4E-4911-A629-530F50ACB28F}" type="slidenum">
              <a:rPr lang="en-US" smtClean="0"/>
              <a:t>63</a:t>
            </a:fld>
            <a:endParaRPr lang="en-US" dirty="0"/>
          </a:p>
        </p:txBody>
      </p:sp>
      <p:pic>
        <p:nvPicPr>
          <p:cNvPr id="5" name="Content Placeholder 4">
            <a:extLst>
              <a:ext uri="{FF2B5EF4-FFF2-40B4-BE49-F238E27FC236}">
                <a16:creationId xmlns:a16="http://schemas.microsoft.com/office/drawing/2014/main" id="{6253524B-EAA0-3449-A353-DE7FF9DA6C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200" y="2432844"/>
            <a:ext cx="7213600" cy="3136900"/>
          </a:xfrm>
          <a:prstGeom prst="rect">
            <a:avLst/>
          </a:prstGeom>
        </p:spPr>
      </p:pic>
    </p:spTree>
    <p:extLst>
      <p:ext uri="{BB962C8B-B14F-4D97-AF65-F5344CB8AC3E}">
        <p14:creationId xmlns:p14="http://schemas.microsoft.com/office/powerpoint/2010/main" val="656448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Multilayer equations</a:t>
            </a:r>
          </a:p>
        </p:txBody>
      </p:sp>
      <p:sp>
        <p:nvSpPr>
          <p:cNvPr id="4" name="Slide Number Placeholder 3"/>
          <p:cNvSpPr>
            <a:spLocks noGrp="1"/>
          </p:cNvSpPr>
          <p:nvPr>
            <p:ph type="sldNum" sz="quarter" idx="12"/>
          </p:nvPr>
        </p:nvSpPr>
        <p:spPr/>
        <p:txBody>
          <a:bodyPr/>
          <a:lstStyle/>
          <a:p>
            <a:fld id="{6AA47257-7D4E-4911-A629-530F50ACB28F}" type="slidenum">
              <a:rPr lang="en-US" smtClean="0"/>
              <a:t>64</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7127" y="2956908"/>
            <a:ext cx="4982633" cy="2685297"/>
          </a:xfrm>
          <a:prstGeom prst="rect">
            <a:avLst/>
          </a:prstGeom>
        </p:spPr>
      </p:pic>
      <p:sp>
        <p:nvSpPr>
          <p:cNvPr id="6" name="Rectangle 5"/>
          <p:cNvSpPr/>
          <p:nvPr/>
        </p:nvSpPr>
        <p:spPr>
          <a:xfrm>
            <a:off x="2738261" y="5374695"/>
            <a:ext cx="2466124" cy="369332"/>
          </a:xfrm>
          <a:prstGeom prst="rect">
            <a:avLst/>
          </a:prstGeom>
        </p:spPr>
        <p:txBody>
          <a:bodyPr wrap="none">
            <a:spAutoFit/>
          </a:bodyPr>
          <a:lstStyle/>
          <a:p>
            <a:r>
              <a:rPr lang="en-US" dirty="0"/>
              <a:t>Schumann G, et al, 1969</a:t>
            </a:r>
          </a:p>
        </p:txBody>
      </p:sp>
      <p:sp>
        <p:nvSpPr>
          <p:cNvPr id="7" name="Rectangle 6">
            <a:extLst>
              <a:ext uri="{FF2B5EF4-FFF2-40B4-BE49-F238E27FC236}">
                <a16:creationId xmlns:a16="http://schemas.microsoft.com/office/drawing/2014/main" id="{054F4F26-6B72-994A-BE9B-15D568782E68}"/>
              </a:ext>
            </a:extLst>
          </p:cNvPr>
          <p:cNvSpPr/>
          <p:nvPr/>
        </p:nvSpPr>
        <p:spPr>
          <a:xfrm>
            <a:off x="2700226" y="2030757"/>
            <a:ext cx="3348431" cy="830997"/>
          </a:xfrm>
          <a:prstGeom prst="rect">
            <a:avLst/>
          </a:prstGeom>
        </p:spPr>
        <p:txBody>
          <a:bodyPr wrap="square">
            <a:spAutoFit/>
          </a:bodyPr>
          <a:lstStyle/>
          <a:p>
            <a:pPr>
              <a:buClr>
                <a:schemeClr val="tx1">
                  <a:lumMod val="65000"/>
                  <a:lumOff val="35000"/>
                </a:schemeClr>
              </a:buClr>
            </a:pPr>
            <a:r>
              <a:rPr lang="en-US" sz="1600" dirty="0"/>
              <a:t>Constant voltage finite size circular electrode – V(r) is voltage on the surface away from the electrode  </a:t>
            </a:r>
          </a:p>
        </p:txBody>
      </p:sp>
    </p:spTree>
    <p:extLst>
      <p:ext uri="{BB962C8B-B14F-4D97-AF65-F5344CB8AC3E}">
        <p14:creationId xmlns:p14="http://schemas.microsoft.com/office/powerpoint/2010/main" val="2147992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Comparison to FEM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2001044"/>
            <a:ext cx="5334000" cy="4000500"/>
          </a:xfrm>
        </p:spPr>
      </p:pic>
      <p:sp>
        <p:nvSpPr>
          <p:cNvPr id="4" name="Slide Number Placeholder 3"/>
          <p:cNvSpPr>
            <a:spLocks noGrp="1"/>
          </p:cNvSpPr>
          <p:nvPr>
            <p:ph type="sldNum" sz="quarter" idx="12"/>
          </p:nvPr>
        </p:nvSpPr>
        <p:spPr/>
        <p:txBody>
          <a:bodyPr/>
          <a:lstStyle/>
          <a:p>
            <a:fld id="{6AA47257-7D4E-4911-A629-530F50ACB28F}" type="slidenum">
              <a:rPr lang="en-US" smtClean="0"/>
              <a:t>65</a:t>
            </a:fld>
            <a:endParaRPr lang="en-US" dirty="0"/>
          </a:p>
        </p:txBody>
      </p:sp>
    </p:spTree>
    <p:extLst>
      <p:ext uri="{BB962C8B-B14F-4D97-AF65-F5344CB8AC3E}">
        <p14:creationId xmlns:p14="http://schemas.microsoft.com/office/powerpoint/2010/main" val="23999023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88768"/>
            <a:ext cx="7886700" cy="2410691"/>
          </a:xfrm>
        </p:spPr>
        <p:txBody>
          <a:bodyPr>
            <a:normAutofit fontScale="90000"/>
          </a:bodyPr>
          <a:lstStyle/>
          <a:p>
            <a:pPr algn="ct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r>
              <a:rPr lang="en-US" altLang="en-US" dirty="0">
                <a:ea typeface="Roboto Condensed" panose="02000000000000000000" pitchFamily="2" charset="0"/>
                <a:cs typeface="Roboto Condensed" panose="02000000000000000000" pitchFamily="2" charset="0"/>
              </a:rPr>
              <a:t>Aim 1.2: </a:t>
            </a:r>
            <a:r>
              <a:rPr lang="en-US" dirty="0"/>
              <a:t>Extraction of neural signals during concurrent DCS, and open source software and data to aid replication</a:t>
            </a:r>
            <a:br>
              <a:rPr lang="en-US" dirty="0"/>
            </a:br>
            <a:br>
              <a:rPr lang="en-US" dirty="0"/>
            </a:br>
            <a:br>
              <a:rPr lang="en-US" dirty="0"/>
            </a:br>
            <a:br>
              <a:rPr lang="en-US" dirty="0"/>
            </a:br>
            <a:br>
              <a:rPr lang="en-US" dirty="0"/>
            </a:br>
            <a:endParaRPr lang="en-US"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66</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7513928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7429-91F1-A448-B4A2-C753A2733C3F}"/>
              </a:ext>
            </a:extLst>
          </p:cNvPr>
          <p:cNvSpPr>
            <a:spLocks noGrp="1"/>
          </p:cNvSpPr>
          <p:nvPr>
            <p:ph type="title"/>
          </p:nvPr>
        </p:nvSpPr>
        <p:spPr/>
        <p:txBody>
          <a:bodyPr/>
          <a:lstStyle/>
          <a:p>
            <a:pPr algn="ctr"/>
            <a:r>
              <a:rPr lang="en-US" dirty="0"/>
              <a:t>Dirichlet process mixture model</a:t>
            </a:r>
          </a:p>
        </p:txBody>
      </p:sp>
      <p:sp>
        <p:nvSpPr>
          <p:cNvPr id="4" name="Slide Number Placeholder 3">
            <a:extLst>
              <a:ext uri="{FF2B5EF4-FFF2-40B4-BE49-F238E27FC236}">
                <a16:creationId xmlns:a16="http://schemas.microsoft.com/office/drawing/2014/main" id="{81580E99-FB94-0049-AFEC-8841CAF3656A}"/>
              </a:ext>
            </a:extLst>
          </p:cNvPr>
          <p:cNvSpPr>
            <a:spLocks noGrp="1"/>
          </p:cNvSpPr>
          <p:nvPr>
            <p:ph type="sldNum" sz="quarter" idx="12"/>
          </p:nvPr>
        </p:nvSpPr>
        <p:spPr/>
        <p:txBody>
          <a:bodyPr/>
          <a:lstStyle/>
          <a:p>
            <a:fld id="{6AA47257-7D4E-4911-A629-530F50ACB28F}" type="slidenum">
              <a:rPr lang="en-US" smtClean="0"/>
              <a:t>67</a:t>
            </a:fld>
            <a:endParaRPr lang="en-US" dirty="0"/>
          </a:p>
        </p:txBody>
      </p:sp>
      <p:pic>
        <p:nvPicPr>
          <p:cNvPr id="3" name="Content Placeholder 2"/>
          <p:cNvPicPr>
            <a:picLocks noGrp="1" noChangeAspect="1"/>
          </p:cNvPicPr>
          <p:nvPr>
            <p:ph idx="1"/>
          </p:nvPr>
        </p:nvPicPr>
        <p:blipFill>
          <a:blip r:embed="rId2"/>
          <a:stretch>
            <a:fillRect/>
          </a:stretch>
        </p:blipFill>
        <p:spPr>
          <a:xfrm>
            <a:off x="628650" y="2237972"/>
            <a:ext cx="4531783" cy="2026448"/>
          </a:xfrm>
          <a:prstGeom prst="rect">
            <a:avLst/>
          </a:prstGeom>
        </p:spPr>
      </p:pic>
      <p:sp>
        <p:nvSpPr>
          <p:cNvPr id="6" name="TextBox 5">
            <a:extLst>
              <a:ext uri="{FF2B5EF4-FFF2-40B4-BE49-F238E27FC236}">
                <a16:creationId xmlns:a16="http://schemas.microsoft.com/office/drawing/2014/main" id="{C026EED3-9EA6-A947-BFC2-9E3E2E9074BA}"/>
              </a:ext>
            </a:extLst>
          </p:cNvPr>
          <p:cNvSpPr txBox="1"/>
          <p:nvPr/>
        </p:nvSpPr>
        <p:spPr>
          <a:xfrm>
            <a:off x="172097" y="6356351"/>
            <a:ext cx="2493818" cy="369332"/>
          </a:xfrm>
          <a:prstGeom prst="rect">
            <a:avLst/>
          </a:prstGeom>
          <a:noFill/>
        </p:spPr>
        <p:txBody>
          <a:bodyPr wrap="square" rtlCol="0">
            <a:spAutoFit/>
          </a:bodyPr>
          <a:lstStyle/>
          <a:p>
            <a:r>
              <a:rPr lang="en-US" dirty="0"/>
              <a:t>El-Arini K, 2008</a:t>
            </a:r>
          </a:p>
        </p:txBody>
      </p:sp>
      <p:pic>
        <p:nvPicPr>
          <p:cNvPr id="5" name="Picture 4"/>
          <p:cNvPicPr>
            <a:picLocks noChangeAspect="1"/>
          </p:cNvPicPr>
          <p:nvPr/>
        </p:nvPicPr>
        <p:blipFill>
          <a:blip r:embed="rId3"/>
          <a:stretch>
            <a:fillRect/>
          </a:stretch>
        </p:blipFill>
        <p:spPr>
          <a:xfrm>
            <a:off x="4924426" y="2862570"/>
            <a:ext cx="2784475" cy="1949133"/>
          </a:xfrm>
          <a:prstGeom prst="rect">
            <a:avLst/>
          </a:prstGeom>
        </p:spPr>
      </p:pic>
      <p:pic>
        <p:nvPicPr>
          <p:cNvPr id="8" name="Picture 7"/>
          <p:cNvPicPr>
            <a:picLocks noChangeAspect="1"/>
          </p:cNvPicPr>
          <p:nvPr/>
        </p:nvPicPr>
        <p:blipFill>
          <a:blip r:embed="rId4"/>
          <a:stretch>
            <a:fillRect/>
          </a:stretch>
        </p:blipFill>
        <p:spPr>
          <a:xfrm>
            <a:off x="871537" y="4187105"/>
            <a:ext cx="3154363" cy="1812452"/>
          </a:xfrm>
          <a:prstGeom prst="rect">
            <a:avLst/>
          </a:prstGeom>
        </p:spPr>
      </p:pic>
    </p:spTree>
    <p:extLst>
      <p:ext uri="{BB962C8B-B14F-4D97-AF65-F5344CB8AC3E}">
        <p14:creationId xmlns:p14="http://schemas.microsoft.com/office/powerpoint/2010/main" val="314566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DD704-04A3-9C40-8A0C-7958EA21F40B}"/>
              </a:ext>
            </a:extLst>
          </p:cNvPr>
          <p:cNvSpPr>
            <a:spLocks noGrp="1"/>
          </p:cNvSpPr>
          <p:nvPr>
            <p:ph type="title"/>
          </p:nvPr>
        </p:nvSpPr>
        <p:spPr/>
        <p:txBody>
          <a:bodyPr/>
          <a:lstStyle/>
          <a:p>
            <a:r>
              <a:rPr lang="en-US" dirty="0"/>
              <a:t>Dirichlet process mixture model</a:t>
            </a:r>
          </a:p>
        </p:txBody>
      </p:sp>
      <p:pic>
        <p:nvPicPr>
          <p:cNvPr id="6" name="Content Placeholder 5">
            <a:extLst>
              <a:ext uri="{FF2B5EF4-FFF2-40B4-BE49-F238E27FC236}">
                <a16:creationId xmlns:a16="http://schemas.microsoft.com/office/drawing/2014/main" id="{A14063A7-9CF9-8447-B54B-1FDFC114B4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343" y="2934586"/>
            <a:ext cx="3752231" cy="2732072"/>
          </a:xfrm>
        </p:spPr>
      </p:pic>
      <p:sp>
        <p:nvSpPr>
          <p:cNvPr id="4" name="Slide Number Placeholder 3">
            <a:extLst>
              <a:ext uri="{FF2B5EF4-FFF2-40B4-BE49-F238E27FC236}">
                <a16:creationId xmlns:a16="http://schemas.microsoft.com/office/drawing/2014/main" id="{5E190243-4E6D-D54E-8954-43E47BFD0C33}"/>
              </a:ext>
            </a:extLst>
          </p:cNvPr>
          <p:cNvSpPr>
            <a:spLocks noGrp="1"/>
          </p:cNvSpPr>
          <p:nvPr>
            <p:ph type="sldNum" sz="quarter" idx="12"/>
          </p:nvPr>
        </p:nvSpPr>
        <p:spPr/>
        <p:txBody>
          <a:bodyPr/>
          <a:lstStyle/>
          <a:p>
            <a:fld id="{6AA47257-7D4E-4911-A629-530F50ACB28F}" type="slidenum">
              <a:rPr lang="en-US" smtClean="0"/>
              <a:t>68</a:t>
            </a:fld>
            <a:endParaRPr lang="en-US" dirty="0"/>
          </a:p>
        </p:txBody>
      </p:sp>
      <p:sp>
        <p:nvSpPr>
          <p:cNvPr id="7" name="Rectangle 6">
            <a:extLst>
              <a:ext uri="{FF2B5EF4-FFF2-40B4-BE49-F238E27FC236}">
                <a16:creationId xmlns:a16="http://schemas.microsoft.com/office/drawing/2014/main" id="{A76E83DA-E752-134A-A56F-CC2FB2505B12}"/>
              </a:ext>
            </a:extLst>
          </p:cNvPr>
          <p:cNvSpPr/>
          <p:nvPr/>
        </p:nvSpPr>
        <p:spPr>
          <a:xfrm>
            <a:off x="308343" y="6352144"/>
            <a:ext cx="7751135" cy="369332"/>
          </a:xfrm>
          <a:prstGeom prst="rect">
            <a:avLst/>
          </a:prstGeom>
        </p:spPr>
        <p:txBody>
          <a:bodyPr wrap="square">
            <a:spAutoFit/>
          </a:bodyPr>
          <a:lstStyle/>
          <a:p>
            <a:r>
              <a:rPr lang="en-US" dirty="0"/>
              <a:t>http://austinrochford.com/posts/2016-02-25-density-estimation-dpm.html</a:t>
            </a:r>
          </a:p>
        </p:txBody>
      </p:sp>
      <p:pic>
        <p:nvPicPr>
          <p:cNvPr id="9" name="Picture 8">
            <a:extLst>
              <a:ext uri="{FF2B5EF4-FFF2-40B4-BE49-F238E27FC236}">
                <a16:creationId xmlns:a16="http://schemas.microsoft.com/office/drawing/2014/main" id="{6E4A3270-896F-DF44-97C6-A314F788D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2145" y="2934586"/>
            <a:ext cx="3827823" cy="2732072"/>
          </a:xfrm>
          <a:prstGeom prst="rect">
            <a:avLst/>
          </a:prstGeom>
        </p:spPr>
      </p:pic>
    </p:spTree>
    <p:extLst>
      <p:ext uri="{BB962C8B-B14F-4D97-AF65-F5344CB8AC3E}">
        <p14:creationId xmlns:p14="http://schemas.microsoft.com/office/powerpoint/2010/main" val="3502844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098" y="0"/>
            <a:ext cx="9638197" cy="1325563"/>
          </a:xfrm>
        </p:spPr>
        <p:txBody>
          <a:bodyPr>
            <a:normAutofit/>
          </a:bodyPr>
          <a:lstStyle/>
          <a:p>
            <a:pPr algn="ctr"/>
            <a:r>
              <a:rPr lang="en-US" sz="4000" dirty="0">
                <a:latin typeface="Roboto Condensed" panose="02000000000000000000" pitchFamily="2" charset="0"/>
                <a:ea typeface="Roboto Condensed" panose="02000000000000000000" pitchFamily="2" charset="0"/>
                <a:cs typeface="Roboto Condensed" panose="02000000000000000000" pitchFamily="2" charset="0"/>
              </a:rPr>
              <a:t>(3) Artifact isolation</a:t>
            </a:r>
          </a:p>
        </p:txBody>
      </p:sp>
      <p:sp>
        <p:nvSpPr>
          <p:cNvPr id="5" name="Rectangle 4"/>
          <p:cNvSpPr/>
          <p:nvPr/>
        </p:nvSpPr>
        <p:spPr>
          <a:xfrm>
            <a:off x="0" y="1841049"/>
            <a:ext cx="4438650" cy="2739211"/>
          </a:xfrm>
          <a:prstGeom prst="rect">
            <a:avLst/>
          </a:prstGeom>
        </p:spPr>
        <p:txBody>
          <a:bodyPr wrap="square">
            <a:spAutoFit/>
          </a:bodyPr>
          <a:lstStyle/>
          <a:p>
            <a:r>
              <a:rPr lang="en-US" sz="2400" b="1" dirty="0">
                <a:latin typeface="Roboto Condensed" panose="02000000000000000000" pitchFamily="2" charset="0"/>
                <a:ea typeface="Roboto Condensed" panose="02000000000000000000" pitchFamily="2" charset="0"/>
                <a:cs typeface="Roboto Condensed" panose="02000000000000000000" pitchFamily="2" charset="0"/>
              </a:rPr>
              <a:t>Motivation: </a:t>
            </a:r>
          </a:p>
          <a:p>
            <a:pPr marL="285750" indent="-285750">
              <a:buFont typeface="Arial" panose="020B0604020202020204" pitchFamily="34" charset="0"/>
              <a:buChar char="•"/>
            </a:pPr>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a:buFont typeface="Arial" panose="020B0604020202020204" pitchFamily="34" charset="0"/>
              <a:buChar char="•"/>
            </a:pPr>
            <a:r>
              <a:rPr lang="en-US" sz="2000" dirty="0">
                <a:latin typeface="Roboto Condensed" panose="02000000000000000000" pitchFamily="2" charset="0"/>
                <a:ea typeface="Roboto Condensed" panose="02000000000000000000" pitchFamily="2" charset="0"/>
                <a:cs typeface="Roboto Condensed" panose="02000000000000000000" pitchFamily="2" charset="0"/>
              </a:rPr>
              <a:t>Stimulation artifact 1000x greater than evoked potentials</a:t>
            </a:r>
          </a:p>
          <a:p>
            <a:pPr marL="742950" lvl="1" indent="-285750">
              <a:buFont typeface="Arial" panose="020B0604020202020204" pitchFamily="34" charset="0"/>
              <a:buChar char="•"/>
            </a:pPr>
            <a:endParaRPr lang="en-US" sz="2000" dirty="0">
              <a:latin typeface="Roboto Condensed" panose="02000000000000000000" pitchFamily="2" charset="0"/>
              <a:ea typeface="Roboto Condensed" panose="02000000000000000000" pitchFamily="2" charset="0"/>
              <a:cs typeface="Roboto Condensed" panose="02000000000000000000" pitchFamily="2" charset="0"/>
            </a:endParaRPr>
          </a:p>
          <a:p>
            <a:pPr marL="742950" lvl="1" indent="-285750">
              <a:buFont typeface="Arial" panose="020B0604020202020204" pitchFamily="34" charset="0"/>
              <a:buChar char="•"/>
            </a:pPr>
            <a:r>
              <a:rPr lang="en-US" sz="2000" dirty="0">
                <a:latin typeface="Roboto Condensed" panose="02000000000000000000" pitchFamily="2" charset="0"/>
                <a:ea typeface="Roboto Condensed" panose="02000000000000000000" pitchFamily="2" charset="0"/>
                <a:cs typeface="Roboto Condensed" panose="02000000000000000000" pitchFamily="2" charset="0"/>
              </a:rPr>
              <a:t>Cannot filter or perform traditional time-frequency analyses</a:t>
            </a:r>
          </a:p>
          <a:p>
            <a:pPr marL="742950" lvl="1" indent="-285750">
              <a:buFont typeface="Arial" panose="020B0604020202020204" pitchFamily="34" charset="0"/>
              <a:buChar char="•"/>
            </a:pPr>
            <a:endParaRPr lang="en-US" sz="24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10938"/>
            <a:ext cx="677650" cy="84706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650" y="6010938"/>
            <a:ext cx="847062" cy="84706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712" y="6010938"/>
            <a:ext cx="697414" cy="84706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7856" y="1151162"/>
            <a:ext cx="4034726" cy="5387751"/>
          </a:xfrm>
          <a:prstGeom prst="rect">
            <a:avLst/>
          </a:prstGeom>
        </p:spPr>
      </p:pic>
      <p:sp>
        <p:nvSpPr>
          <p:cNvPr id="7" name="Slide Number Placeholder 6"/>
          <p:cNvSpPr>
            <a:spLocks noGrp="1"/>
          </p:cNvSpPr>
          <p:nvPr>
            <p:ph type="sldNum" sz="quarter" idx="12"/>
          </p:nvPr>
        </p:nvSpPr>
        <p:spPr/>
        <p:txBody>
          <a:bodyPr/>
          <a:lstStyle/>
          <a:p>
            <a:fld id="{6AA47257-7D4E-4911-A629-530F50ACB28F}" type="slidenum">
              <a:rPr lang="en-US" smtClean="0"/>
              <a:t>69</a:t>
            </a:fld>
            <a:endParaRPr lang="en-US" dirty="0"/>
          </a:p>
        </p:txBody>
      </p:sp>
    </p:spTree>
    <p:extLst>
      <p:ext uri="{BB962C8B-B14F-4D97-AF65-F5344CB8AC3E}">
        <p14:creationId xmlns:p14="http://schemas.microsoft.com/office/powerpoint/2010/main" val="220235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823" y="-78643"/>
            <a:ext cx="7886700" cy="1325563"/>
          </a:xfrm>
        </p:spPr>
        <p:txBody>
          <a:bodyPr/>
          <a:lstStyle/>
          <a:p>
            <a:pPr algn="ctr"/>
            <a:r>
              <a:rPr lang="en-US" dirty="0">
                <a:ea typeface="Roboto Condensed" panose="02000000000000000000" pitchFamily="2" charset="0"/>
                <a:cs typeface="Roboto Condensed" panose="02000000000000000000" pitchFamily="2" charset="0"/>
              </a:rPr>
              <a:t>Sensory deficits and restoration </a:t>
            </a:r>
          </a:p>
        </p:txBody>
      </p:sp>
      <p:sp>
        <p:nvSpPr>
          <p:cNvPr id="3" name="Content Placeholder 2"/>
          <p:cNvSpPr>
            <a:spLocks noGrp="1"/>
          </p:cNvSpPr>
          <p:nvPr>
            <p:ph idx="1"/>
          </p:nvPr>
        </p:nvSpPr>
        <p:spPr>
          <a:xfrm>
            <a:off x="234951" y="1390406"/>
            <a:ext cx="3902710" cy="4351338"/>
          </a:xfrm>
        </p:spPr>
        <p:txBody>
          <a:bodyPr>
            <a:noAutofit/>
          </a:bodyPr>
          <a:lstStyle/>
          <a:p>
            <a:pPr>
              <a:lnSpc>
                <a:spcPct val="100000"/>
              </a:lnSpc>
              <a:buClr>
                <a:schemeClr val="tx1">
                  <a:lumMod val="65000"/>
                  <a:lumOff val="35000"/>
                </a:schemeClr>
              </a:buClr>
            </a:pPr>
            <a:r>
              <a:rPr lang="en-US" sz="2600" dirty="0">
                <a:ea typeface="Roboto Condensed" panose="02000000000000000000" pitchFamily="2" charset="0"/>
                <a:cs typeface="Roboto Condensed" panose="02000000000000000000" pitchFamily="2" charset="0"/>
              </a:rPr>
              <a:t>Millions of individuals  disabled due from paralysis</a:t>
            </a:r>
          </a:p>
          <a:p>
            <a:pPr>
              <a:lnSpc>
                <a:spcPct val="100000"/>
              </a:lnSpc>
              <a:buClr>
                <a:schemeClr val="tx1">
                  <a:lumMod val="65000"/>
                  <a:lumOff val="35000"/>
                </a:schemeClr>
              </a:buClr>
            </a:pPr>
            <a:r>
              <a:rPr lang="en-US" sz="2600" dirty="0">
                <a:ea typeface="Roboto Condensed" panose="02000000000000000000" pitchFamily="2" charset="0"/>
                <a:cs typeface="Roboto Condensed" panose="02000000000000000000" pitchFamily="2" charset="0"/>
              </a:rPr>
              <a:t>$40.5 </a:t>
            </a:r>
            <a:r>
              <a:rPr lang="en-US" sz="2600" b="1" dirty="0">
                <a:ea typeface="Roboto Condensed" panose="02000000000000000000" pitchFamily="2" charset="0"/>
                <a:cs typeface="Roboto Condensed" panose="02000000000000000000" pitchFamily="2" charset="0"/>
              </a:rPr>
              <a:t>billion</a:t>
            </a:r>
            <a:r>
              <a:rPr lang="en-US" sz="2600" dirty="0">
                <a:ea typeface="Roboto Condensed" panose="02000000000000000000" pitchFamily="2" charset="0"/>
                <a:cs typeface="Roboto Condensed" panose="02000000000000000000" pitchFamily="2" charset="0"/>
              </a:rPr>
              <a:t> US/year</a:t>
            </a:r>
          </a:p>
          <a:p>
            <a:pPr>
              <a:lnSpc>
                <a:spcPct val="100000"/>
              </a:lnSpc>
              <a:buClr>
                <a:schemeClr val="tx1">
                  <a:lumMod val="65000"/>
                  <a:lumOff val="35000"/>
                </a:schemeClr>
              </a:buClr>
            </a:pPr>
            <a:r>
              <a:rPr lang="en-US" sz="2600" dirty="0">
                <a:ea typeface="Roboto Condensed" panose="02000000000000000000" pitchFamily="2" charset="0"/>
                <a:cs typeface="Roboto Condensed" panose="02000000000000000000" pitchFamily="2" charset="0"/>
              </a:rPr>
              <a:t>For better neuroprosthetic performance, need sensory feedback </a:t>
            </a:r>
          </a:p>
        </p:txBody>
      </p:sp>
      <p:sp>
        <p:nvSpPr>
          <p:cNvPr id="4" name="TextBox 3"/>
          <p:cNvSpPr txBox="1"/>
          <p:nvPr/>
        </p:nvSpPr>
        <p:spPr>
          <a:xfrm>
            <a:off x="92412" y="6056150"/>
            <a:ext cx="2232499" cy="553998"/>
          </a:xfrm>
          <a:prstGeom prst="rect">
            <a:avLst/>
          </a:prstGeom>
          <a:noFill/>
        </p:spPr>
        <p:txBody>
          <a:bodyPr wrap="square" rtlCol="0">
            <a:spAutoFit/>
          </a:bodyPr>
          <a:lstStyle/>
          <a:p>
            <a:r>
              <a:rPr lang="en-US" sz="1000" dirty="0">
                <a:latin typeface="Calibri" panose="020F0502020204030204" pitchFamily="34" charset="0"/>
                <a:ea typeface="Roboto Condensed" panose="02000000000000000000" pitchFamily="2" charset="0"/>
                <a:cs typeface="Calibri" panose="020F0502020204030204" pitchFamily="34" charset="0"/>
              </a:rPr>
              <a:t>Chris Reeves Foundation</a:t>
            </a:r>
          </a:p>
          <a:p>
            <a:r>
              <a:rPr lang="en-US" sz="1000" dirty="0">
                <a:latin typeface="Calibri" panose="020F0502020204030204" pitchFamily="34" charset="0"/>
                <a:ea typeface="Roboto Condensed" panose="02000000000000000000" pitchFamily="2" charset="0"/>
                <a:cs typeface="Calibri" panose="020F0502020204030204" pitchFamily="34" charset="0"/>
              </a:rPr>
              <a:t>Bensmaia, SL, et al. 2014 </a:t>
            </a:r>
          </a:p>
          <a:p>
            <a:endParaRPr lang="en-US" sz="1000" dirty="0">
              <a:latin typeface="Calibri" panose="020F0502020204030204" pitchFamily="34" charset="0"/>
              <a:ea typeface="Roboto Condensed" panose="02000000000000000000" pitchFamily="2" charset="0"/>
              <a:cs typeface="Calibri" panose="020F0502020204030204" pitchFamily="34" charset="0"/>
            </a:endParaRPr>
          </a:p>
        </p:txBody>
      </p:sp>
      <p:sp>
        <p:nvSpPr>
          <p:cNvPr id="5" name="Slide Number Placeholder 4"/>
          <p:cNvSpPr>
            <a:spLocks noGrp="1"/>
          </p:cNvSpPr>
          <p:nvPr>
            <p:ph type="sldNum" sz="quarter" idx="12"/>
          </p:nvPr>
        </p:nvSpPr>
        <p:spPr/>
        <p:txBody>
          <a:bodyPr/>
          <a:lstStyle/>
          <a:p>
            <a:fld id="{6AA47257-7D4E-4911-A629-530F50ACB28F}" type="slidenum">
              <a:rPr lang="en-US" smtClean="0"/>
              <a:t>7</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4837" y="1326664"/>
            <a:ext cx="2643281" cy="4828394"/>
          </a:xfrm>
          <a:prstGeom prst="rect">
            <a:avLst/>
          </a:prstGeom>
        </p:spPr>
      </p:pic>
      <p:sp>
        <p:nvSpPr>
          <p:cNvPr id="7" name="Rectangle 6"/>
          <p:cNvSpPr/>
          <p:nvPr/>
        </p:nvSpPr>
        <p:spPr>
          <a:xfrm>
            <a:off x="5453705" y="6117473"/>
            <a:ext cx="2031838" cy="307777"/>
          </a:xfrm>
          <a:prstGeom prst="rect">
            <a:avLst/>
          </a:prstGeom>
        </p:spPr>
        <p:txBody>
          <a:bodyPr wrap="none">
            <a:spAutoFit/>
          </a:bodyPr>
          <a:lstStyle/>
          <a:p>
            <a:r>
              <a:rPr lang="en-US" sz="1400" dirty="0">
                <a:latin typeface="Calibri" panose="020F0502020204030204" pitchFamily="34" charset="0"/>
                <a:ea typeface="Roboto Condensed" panose="02000000000000000000" pitchFamily="2" charset="0"/>
                <a:cs typeface="Calibri" panose="020F0502020204030204" pitchFamily="34" charset="0"/>
              </a:rPr>
              <a:t>Bensmaia, SL, et al. 2015 </a:t>
            </a:r>
          </a:p>
        </p:txBody>
      </p:sp>
      <p:pic>
        <p:nvPicPr>
          <p:cNvPr id="10" name="Picture 9">
            <a:extLst>
              <a:ext uri="{FF2B5EF4-FFF2-40B4-BE49-F238E27FC236}">
                <a16:creationId xmlns:a16="http://schemas.microsoft.com/office/drawing/2014/main" id="{8A536B94-EE88-8548-BF84-14FCAC1AC1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279" y="2290604"/>
            <a:ext cx="5258800" cy="2806052"/>
          </a:xfrm>
          <a:prstGeom prst="rect">
            <a:avLst/>
          </a:prstGeom>
        </p:spPr>
      </p:pic>
    </p:spTree>
    <p:extLst>
      <p:ext uri="{BB962C8B-B14F-4D97-AF65-F5344CB8AC3E}">
        <p14:creationId xmlns:p14="http://schemas.microsoft.com/office/powerpoint/2010/main" val="149805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876" y="317713"/>
            <a:ext cx="6104249" cy="1325563"/>
          </a:xfrm>
        </p:spPr>
        <p:txBody>
          <a:bodyPr>
            <a:normAutofit/>
          </a:bodyPr>
          <a:lstStyle/>
          <a:p>
            <a:pPr algn="ctr"/>
            <a:r>
              <a:rPr lang="en-US" altLang="en-US" dirty="0">
                <a:latin typeface="Roboto Condensed" panose="02000000000000000000" pitchFamily="2" charset="0"/>
                <a:ea typeface="Roboto Condensed" panose="02000000000000000000" pitchFamily="2" charset="0"/>
                <a:cs typeface="Roboto Condensed" panose="02000000000000000000" pitchFamily="2" charset="0"/>
              </a:rPr>
              <a:t>ICA components on a trial by trial basis</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48772" b="7368"/>
          <a:stretch/>
        </p:blipFill>
        <p:spPr>
          <a:xfrm>
            <a:off x="3385588" y="1525371"/>
            <a:ext cx="2945443" cy="5139529"/>
          </a:xfrm>
          <a:prstGeom prst="rect">
            <a:avLst/>
          </a:prstGeom>
        </p:spPr>
      </p:pic>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6781" b="51089"/>
          <a:stretch/>
        </p:blipFill>
        <p:spPr>
          <a:xfrm>
            <a:off x="254570" y="1471170"/>
            <a:ext cx="3131018" cy="5247933"/>
          </a:xfrm>
          <a:prstGeom prst="rect">
            <a:avLst/>
          </a:prstGeom>
        </p:spPr>
      </p:pic>
      <p:sp>
        <p:nvSpPr>
          <p:cNvPr id="5" name="Title 1"/>
          <p:cNvSpPr txBox="1">
            <a:spLocks/>
          </p:cNvSpPr>
          <p:nvPr/>
        </p:nvSpPr>
        <p:spPr>
          <a:xfrm>
            <a:off x="6397240" y="2546431"/>
            <a:ext cx="2746760" cy="29347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charset="0"/>
              <a:buChar char="•"/>
            </a:pPr>
            <a:r>
              <a:rPr lang="en-US" sz="2000" dirty="0">
                <a:latin typeface="Roboto Condensed" panose="02000000000000000000" pitchFamily="2" charset="0"/>
                <a:ea typeface="Roboto Condensed" panose="02000000000000000000" pitchFamily="2" charset="0"/>
                <a:cs typeface="Roboto Condensed" panose="02000000000000000000" pitchFamily="2" charset="0"/>
              </a:rPr>
              <a:t>Isolate components</a:t>
            </a:r>
          </a:p>
          <a:p>
            <a:pPr marL="342900" indent="-342900">
              <a:buFont typeface="Arial" charset="0"/>
              <a:buChar char="•"/>
            </a:pPr>
            <a:endParaRPr lang="en-US" sz="20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Arial" charset="0"/>
              <a:buChar char="•"/>
            </a:pPr>
            <a:r>
              <a:rPr lang="en-US" sz="2000" dirty="0">
                <a:latin typeface="Roboto Condensed" panose="02000000000000000000" pitchFamily="2" charset="0"/>
                <a:ea typeface="Roboto Condensed" panose="02000000000000000000" pitchFamily="2" charset="0"/>
                <a:cs typeface="Roboto Condensed" panose="02000000000000000000" pitchFamily="2" charset="0"/>
              </a:rPr>
              <a:t>Certain peak prominence</a:t>
            </a:r>
          </a:p>
          <a:p>
            <a:pPr marL="342900" indent="-342900">
              <a:buFont typeface="Arial" charset="0"/>
              <a:buChar char="•"/>
            </a:pPr>
            <a:endParaRPr lang="en-US" sz="20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Arial" charset="0"/>
              <a:buChar char="•"/>
            </a:pPr>
            <a:r>
              <a:rPr lang="en-US" sz="2000" dirty="0">
                <a:latin typeface="Roboto Condensed" panose="02000000000000000000" pitchFamily="2" charset="0"/>
                <a:ea typeface="Roboto Condensed" panose="02000000000000000000" pitchFamily="2" charset="0"/>
                <a:cs typeface="Roboto Condensed" panose="02000000000000000000" pitchFamily="2" charset="0"/>
              </a:rPr>
              <a:t>Occur within stimulation window</a:t>
            </a:r>
          </a:p>
          <a:p>
            <a:pPr marL="342900" indent="-342900">
              <a:buFont typeface="Arial" charset="0"/>
              <a:buChar char="•"/>
            </a:pPr>
            <a:endParaRPr lang="en-US" sz="20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Arial" charset="0"/>
              <a:buChar char="•"/>
            </a:pPr>
            <a:r>
              <a:rPr lang="en-US" sz="2000" dirty="0">
                <a:latin typeface="Roboto Condensed" panose="02000000000000000000" pitchFamily="2" charset="0"/>
                <a:ea typeface="Roboto Condensed" panose="02000000000000000000" pitchFamily="2" charset="0"/>
                <a:cs typeface="Roboto Condensed" panose="02000000000000000000" pitchFamily="2" charset="0"/>
              </a:rPr>
              <a:t>Currently requires tuning, scaling</a:t>
            </a:r>
          </a:p>
        </p:txBody>
      </p:sp>
      <p:sp>
        <p:nvSpPr>
          <p:cNvPr id="6" name="Slide Number Placeholder 5"/>
          <p:cNvSpPr>
            <a:spLocks noGrp="1"/>
          </p:cNvSpPr>
          <p:nvPr>
            <p:ph type="sldNum" sz="quarter" idx="12"/>
          </p:nvPr>
        </p:nvSpPr>
        <p:spPr/>
        <p:txBody>
          <a:bodyPr/>
          <a:lstStyle/>
          <a:p>
            <a:fld id="{6AA47257-7D4E-4911-A629-530F50ACB28F}" type="slidenum">
              <a:rPr lang="en-US" smtClean="0"/>
              <a:t>70</a:t>
            </a:fld>
            <a:endParaRPr lang="en-US" dirty="0"/>
          </a:p>
        </p:txBody>
      </p:sp>
    </p:spTree>
    <p:extLst>
      <p:ext uri="{BB962C8B-B14F-4D97-AF65-F5344CB8AC3E}">
        <p14:creationId xmlns:p14="http://schemas.microsoft.com/office/powerpoint/2010/main" val="34054041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5018" y="224579"/>
            <a:ext cx="5993965" cy="1325563"/>
          </a:xfrm>
        </p:spPr>
        <p:txBody>
          <a:bodyPr>
            <a:normAutofit/>
          </a:bodyPr>
          <a:lstStyle/>
          <a:p>
            <a:pPr algn="ctr"/>
            <a:r>
              <a:rPr lang="en-US" altLang="en-US" dirty="0">
                <a:latin typeface="Roboto Condensed" panose="02000000000000000000" pitchFamily="2" charset="0"/>
                <a:ea typeface="Roboto Condensed" panose="02000000000000000000" pitchFamily="2" charset="0"/>
                <a:cs typeface="Roboto Condensed" panose="02000000000000000000" pitchFamily="2" charset="0"/>
              </a:rPr>
              <a:t>Example of original signal vs. extracted signal</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Title 1"/>
          <p:cNvSpPr txBox="1">
            <a:spLocks/>
          </p:cNvSpPr>
          <p:nvPr/>
        </p:nvSpPr>
        <p:spPr>
          <a:xfrm>
            <a:off x="2508686" y="5414251"/>
            <a:ext cx="53060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en-US" sz="2400" dirty="0">
                <a:latin typeface="Roboto Condensed" panose="02000000000000000000" pitchFamily="2" charset="0"/>
                <a:ea typeface="Roboto Condensed" panose="02000000000000000000" pitchFamily="2" charset="0"/>
                <a:cs typeface="Roboto Condensed" panose="02000000000000000000" pitchFamily="2" charset="0"/>
              </a:rPr>
              <a:t>Artifact largely eliminated </a:t>
            </a:r>
          </a:p>
          <a:p>
            <a:pPr marL="342900" indent="-342900">
              <a:buFont typeface="Arial" panose="020B0604020202020204" pitchFamily="34" charset="0"/>
              <a:buChar char="•"/>
            </a:pPr>
            <a:r>
              <a:rPr lang="en-US" altLang="en-US" sz="2400" dirty="0">
                <a:latin typeface="Roboto Condensed" panose="02000000000000000000" pitchFamily="2" charset="0"/>
                <a:ea typeface="Roboto Condensed" panose="02000000000000000000" pitchFamily="2" charset="0"/>
                <a:cs typeface="Roboto Condensed" panose="02000000000000000000" pitchFamily="2" charset="0"/>
              </a:rPr>
              <a:t>Signal underneath appears preserved </a:t>
            </a:r>
          </a:p>
          <a:p>
            <a:pPr marL="342900" indent="-342900">
              <a:buFont typeface="Arial" panose="020B0604020202020204" pitchFamily="34"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Not perfect removal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448" y="1813367"/>
            <a:ext cx="8719590" cy="363637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19" y="1515589"/>
            <a:ext cx="5371599" cy="4028699"/>
          </a:xfrm>
          <a:prstGeom prst="rect">
            <a:avLst/>
          </a:prstGeom>
        </p:spPr>
      </p:pic>
      <p:grpSp>
        <p:nvGrpSpPr>
          <p:cNvPr id="8" name="Group 7"/>
          <p:cNvGrpSpPr/>
          <p:nvPr/>
        </p:nvGrpSpPr>
        <p:grpSpPr>
          <a:xfrm>
            <a:off x="60542" y="1621367"/>
            <a:ext cx="9144000" cy="3603740"/>
            <a:chOff x="60542" y="1621367"/>
            <a:chExt cx="9144000" cy="360374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347"/>
            <a:stretch/>
          </p:blipFill>
          <p:spPr>
            <a:xfrm>
              <a:off x="60542" y="1621367"/>
              <a:ext cx="9144000" cy="3603740"/>
            </a:xfrm>
            <a:prstGeom prst="rect">
              <a:avLst/>
            </a:prstGeom>
          </p:spPr>
        </p:pic>
        <p:sp>
          <p:nvSpPr>
            <p:cNvPr id="5" name="Rectangle 4"/>
            <p:cNvSpPr/>
            <p:nvPr/>
          </p:nvSpPr>
          <p:spPr>
            <a:xfrm>
              <a:off x="2387600" y="1646767"/>
              <a:ext cx="5211233" cy="20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Slide Number Placeholder 8"/>
          <p:cNvSpPr>
            <a:spLocks noGrp="1"/>
          </p:cNvSpPr>
          <p:nvPr>
            <p:ph type="sldNum" sz="quarter" idx="12"/>
          </p:nvPr>
        </p:nvSpPr>
        <p:spPr/>
        <p:txBody>
          <a:bodyPr/>
          <a:lstStyle/>
          <a:p>
            <a:fld id="{6AA47257-7D4E-4911-A629-530F50ACB28F}" type="slidenum">
              <a:rPr lang="en-US" smtClean="0"/>
              <a:t>71</a:t>
            </a:fld>
            <a:endParaRPr lang="en-US" dirty="0"/>
          </a:p>
        </p:txBody>
      </p:sp>
    </p:spTree>
    <p:extLst>
      <p:ext uri="{BB962C8B-B14F-4D97-AF65-F5344CB8AC3E}">
        <p14:creationId xmlns:p14="http://schemas.microsoft.com/office/powerpoint/2010/main" val="132994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084" y="173779"/>
            <a:ext cx="5993965" cy="1325563"/>
          </a:xfrm>
        </p:spPr>
        <p:txBody>
          <a:bodyPr>
            <a:normAutofit/>
          </a:bodyPr>
          <a:lstStyle/>
          <a:p>
            <a:pPr algn="ctr"/>
            <a:r>
              <a:rPr lang="en-US" altLang="en-US" dirty="0">
                <a:latin typeface="Roboto Condensed" panose="02000000000000000000" pitchFamily="2" charset="0"/>
                <a:ea typeface="Roboto Condensed" panose="02000000000000000000" pitchFamily="2" charset="0"/>
                <a:cs typeface="Roboto Condensed" panose="02000000000000000000" pitchFamily="2" charset="0"/>
              </a:rPr>
              <a:t>Wavelet analysis example</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7423"/>
          <a:stretch/>
        </p:blipFill>
        <p:spPr>
          <a:xfrm>
            <a:off x="49547" y="1855137"/>
            <a:ext cx="4505519" cy="3767667"/>
          </a:xfrm>
          <a:prstGeom prst="rect">
            <a:avLst/>
          </a:prstGeom>
        </p:spPr>
      </p:pic>
      <p:sp>
        <p:nvSpPr>
          <p:cNvPr id="8" name="Title 1"/>
          <p:cNvSpPr txBox="1">
            <a:spLocks/>
          </p:cNvSpPr>
          <p:nvPr/>
        </p:nvSpPr>
        <p:spPr>
          <a:xfrm>
            <a:off x="2508686" y="5782733"/>
            <a:ext cx="5179047" cy="957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altLang="en-US" sz="2400" dirty="0">
                <a:latin typeface="Roboto Condensed" panose="02000000000000000000" pitchFamily="2" charset="0"/>
                <a:ea typeface="Roboto Condensed" panose="02000000000000000000" pitchFamily="2" charset="0"/>
                <a:cs typeface="Roboto Condensed" panose="02000000000000000000" pitchFamily="2" charset="0"/>
              </a:rPr>
              <a:t>Trial by trial time frequency analyses</a:t>
            </a:r>
          </a:p>
          <a:p>
            <a:pPr marL="342900" indent="-342900">
              <a:buFont typeface="Arial" panose="020B0604020202020204" pitchFamily="34" charset="0"/>
              <a:buChar char="•"/>
            </a:pPr>
            <a:r>
              <a:rPr lang="en-US" altLang="en-US" sz="2400" dirty="0">
                <a:latin typeface="Roboto Condensed" panose="02000000000000000000" pitchFamily="2" charset="0"/>
                <a:ea typeface="Roboto Condensed" panose="02000000000000000000" pitchFamily="2" charset="0"/>
                <a:cs typeface="Roboto Condensed" panose="02000000000000000000" pitchFamily="2" charset="0"/>
              </a:rPr>
              <a:t>Notch filtering </a:t>
            </a:r>
            <a:endParaRPr lang="en-US" sz="24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351" y="2056437"/>
            <a:ext cx="4449405" cy="3337054"/>
          </a:xfrm>
          <a:prstGeom prst="rect">
            <a:avLst/>
          </a:prstGeom>
        </p:spPr>
      </p:pic>
      <p:sp>
        <p:nvSpPr>
          <p:cNvPr id="4" name="Slide Number Placeholder 3"/>
          <p:cNvSpPr>
            <a:spLocks noGrp="1"/>
          </p:cNvSpPr>
          <p:nvPr>
            <p:ph type="sldNum" sz="quarter" idx="12"/>
          </p:nvPr>
        </p:nvSpPr>
        <p:spPr/>
        <p:txBody>
          <a:bodyPr/>
          <a:lstStyle/>
          <a:p>
            <a:fld id="{6AA47257-7D4E-4911-A629-530F50ACB28F}" type="slidenum">
              <a:rPr lang="en-US" smtClean="0"/>
              <a:t>72</a:t>
            </a:fld>
            <a:endParaRPr lang="en-US" dirty="0"/>
          </a:p>
        </p:txBody>
      </p:sp>
    </p:spTree>
    <p:extLst>
      <p:ext uri="{BB962C8B-B14F-4D97-AF65-F5344CB8AC3E}">
        <p14:creationId xmlns:p14="http://schemas.microsoft.com/office/powerpoint/2010/main" val="758184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47"/>
          <a:stretch/>
        </p:blipFill>
        <p:spPr>
          <a:xfrm>
            <a:off x="67396" y="1859518"/>
            <a:ext cx="4686203" cy="3657256"/>
          </a:xfrm>
          <a:prstGeom prst="rect">
            <a:avLst/>
          </a:prstGeom>
        </p:spPr>
      </p:pic>
      <p:sp>
        <p:nvSpPr>
          <p:cNvPr id="2" name="Title 1"/>
          <p:cNvSpPr>
            <a:spLocks noGrp="1"/>
          </p:cNvSpPr>
          <p:nvPr>
            <p:ph type="title"/>
          </p:nvPr>
        </p:nvSpPr>
        <p:spPr>
          <a:xfrm>
            <a:off x="914618" y="12912"/>
            <a:ext cx="7314765" cy="1325563"/>
          </a:xfrm>
        </p:spPr>
        <p:txBody>
          <a:bodyPr/>
          <a:lstStyle/>
          <a:p>
            <a:pPr algn="ctr"/>
            <a:r>
              <a:rPr lang="en-US" altLang="en-US" dirty="0">
                <a:latin typeface="Roboto Condensed" panose="02000000000000000000" pitchFamily="2" charset="0"/>
                <a:ea typeface="Roboto Condensed" panose="02000000000000000000" pitchFamily="2" charset="0"/>
                <a:cs typeface="Roboto Condensed" panose="02000000000000000000" pitchFamily="2" charset="0"/>
              </a:rPr>
              <a:t>Procrustes distance metric </a:t>
            </a:r>
            <a:br>
              <a:rPr lang="en-US" altLang="en-US" dirty="0">
                <a:latin typeface="Roboto Condensed" panose="02000000000000000000" pitchFamily="2" charset="0"/>
                <a:ea typeface="Roboto Condensed" panose="02000000000000000000" pitchFamily="2" charset="0"/>
                <a:cs typeface="Roboto Condensed" panose="02000000000000000000" pitchFamily="2" charset="0"/>
              </a:rPr>
            </a:br>
            <a:r>
              <a:rPr lang="en-US" altLang="en-US" dirty="0">
                <a:latin typeface="Roboto Condensed" panose="02000000000000000000" pitchFamily="2" charset="0"/>
                <a:ea typeface="Roboto Condensed" panose="02000000000000000000" pitchFamily="2" charset="0"/>
                <a:cs typeface="Roboto Condensed" panose="02000000000000000000" pitchFamily="2" charset="0"/>
              </a:rPr>
              <a:t>trial by trial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Title 1"/>
          <p:cNvSpPr txBox="1">
            <a:spLocks/>
          </p:cNvSpPr>
          <p:nvPr/>
        </p:nvSpPr>
        <p:spPr>
          <a:xfrm>
            <a:off x="7076849" y="1107017"/>
            <a:ext cx="2049848" cy="52493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Roboto Condensed" panose="02000000000000000000" pitchFamily="2" charset="0"/>
                <a:ea typeface="Roboto Condensed" panose="02000000000000000000" pitchFamily="2" charset="0"/>
                <a:cs typeface="Roboto Condensed" panose="02000000000000000000" pitchFamily="2" charset="0"/>
              </a:rPr>
              <a:t>Trial by trial analysis (10 trials here)</a:t>
            </a:r>
          </a:p>
          <a:p>
            <a:endParaRPr lang="en-US" sz="1800"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sz="1800" dirty="0">
                <a:latin typeface="Roboto Condensed" panose="02000000000000000000" pitchFamily="2" charset="0"/>
                <a:ea typeface="Roboto Condensed" panose="02000000000000000000" pitchFamily="2" charset="0"/>
                <a:cs typeface="Roboto Condensed" panose="02000000000000000000" pitchFamily="2" charset="0"/>
              </a:rPr>
              <a:t>Stimulation channels excluded</a:t>
            </a:r>
          </a:p>
          <a:p>
            <a:endParaRPr lang="en-US" sz="1800"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sz="1800" dirty="0">
                <a:latin typeface="Roboto Condensed" panose="02000000000000000000" pitchFamily="2" charset="0"/>
                <a:ea typeface="Roboto Condensed" panose="02000000000000000000" pitchFamily="2" charset="0"/>
                <a:cs typeface="Roboto Condensed" panose="02000000000000000000" pitchFamily="2" charset="0"/>
              </a:rPr>
              <a:t>Channel variability</a:t>
            </a:r>
          </a:p>
          <a:p>
            <a:endParaRPr lang="en-US" sz="1800"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sz="1800" dirty="0">
                <a:latin typeface="Roboto Condensed" panose="02000000000000000000" pitchFamily="2" charset="0"/>
                <a:ea typeface="Roboto Condensed" panose="02000000000000000000" pitchFamily="2" charset="0"/>
                <a:cs typeface="Roboto Condensed" panose="02000000000000000000" pitchFamily="2" charset="0"/>
              </a:rPr>
              <a:t>Future work to determine cutoff, applicability across data sets</a:t>
            </a:r>
          </a:p>
        </p:txBody>
      </p:sp>
      <p:grpSp>
        <p:nvGrpSpPr>
          <p:cNvPr id="12" name="Group 11"/>
          <p:cNvGrpSpPr/>
          <p:nvPr/>
        </p:nvGrpSpPr>
        <p:grpSpPr>
          <a:xfrm>
            <a:off x="3903133" y="2111744"/>
            <a:ext cx="2953301" cy="2870889"/>
            <a:chOff x="3841749" y="2446866"/>
            <a:chExt cx="2953301" cy="2870889"/>
          </a:xfrm>
        </p:grpSpPr>
        <p:grpSp>
          <p:nvGrpSpPr>
            <p:cNvPr id="8" name="Group 7"/>
            <p:cNvGrpSpPr/>
            <p:nvPr/>
          </p:nvGrpSpPr>
          <p:grpSpPr>
            <a:xfrm>
              <a:off x="3841749" y="2446866"/>
              <a:ext cx="2953301" cy="2870889"/>
              <a:chOff x="3841749" y="2446866"/>
              <a:chExt cx="2953301" cy="287088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2717" t="7175" b="9943"/>
              <a:stretch/>
            </p:blipFill>
            <p:spPr>
              <a:xfrm>
                <a:off x="3841749" y="2532222"/>
                <a:ext cx="2953301" cy="2785533"/>
              </a:xfrm>
              <a:prstGeom prst="rect">
                <a:avLst/>
              </a:prstGeom>
            </p:spPr>
          </p:pic>
          <p:sp>
            <p:nvSpPr>
              <p:cNvPr id="7" name="Rectangle 6"/>
              <p:cNvSpPr/>
              <p:nvPr/>
            </p:nvSpPr>
            <p:spPr>
              <a:xfrm>
                <a:off x="4079875" y="2446866"/>
                <a:ext cx="1444625" cy="372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p:cNvGrpSpPr/>
            <p:nvPr/>
          </p:nvGrpSpPr>
          <p:grpSpPr>
            <a:xfrm>
              <a:off x="5089308" y="2446866"/>
              <a:ext cx="1038442" cy="461665"/>
              <a:chOff x="5397500" y="4906202"/>
              <a:chExt cx="1038442" cy="461665"/>
            </a:xfrm>
          </p:grpSpPr>
          <p:sp>
            <p:nvSpPr>
              <p:cNvPr id="9" name="Oval 8"/>
              <p:cNvSpPr/>
              <p:nvPr/>
            </p:nvSpPr>
            <p:spPr>
              <a:xfrm>
                <a:off x="5397500" y="5073534"/>
                <a:ext cx="127000" cy="127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extBox 9"/>
              <p:cNvSpPr txBox="1"/>
              <p:nvPr/>
            </p:nvSpPr>
            <p:spPr>
              <a:xfrm>
                <a:off x="5505450" y="4906202"/>
                <a:ext cx="930492" cy="461665"/>
              </a:xfrm>
              <a:prstGeom prst="rect">
                <a:avLst/>
              </a:prstGeom>
              <a:noFill/>
            </p:spPr>
            <p:txBody>
              <a:bodyPr wrap="square" rtlCol="0">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Stimulation </a:t>
                </a:r>
              </a:p>
              <a:p>
                <a:r>
                  <a:rPr lang="en-US" sz="1200" dirty="0">
                    <a:latin typeface="Roboto Condensed" panose="02000000000000000000" pitchFamily="2" charset="0"/>
                    <a:ea typeface="Roboto Condensed" panose="02000000000000000000" pitchFamily="2" charset="0"/>
                    <a:cs typeface="Roboto Condensed" panose="02000000000000000000" pitchFamily="2" charset="0"/>
                  </a:rPr>
                  <a:t>electrodes</a:t>
                </a:r>
              </a:p>
            </p:txBody>
          </p:sp>
        </p:grpSp>
      </p:grpSp>
      <p:sp>
        <p:nvSpPr>
          <p:cNvPr id="3" name="TextBox 2"/>
          <p:cNvSpPr txBox="1"/>
          <p:nvPr/>
        </p:nvSpPr>
        <p:spPr>
          <a:xfrm>
            <a:off x="5965047" y="1748788"/>
            <a:ext cx="770467" cy="369332"/>
          </a:xfrm>
          <a:prstGeom prst="rect">
            <a:avLst/>
          </a:prstGeom>
          <a:noFill/>
          <a:ln w="38100">
            <a:solidFill>
              <a:srgbClr val="800026"/>
            </a:solidFill>
          </a:ln>
        </p:spPr>
        <p:txBody>
          <a:bodyPr wrap="square" rtlCol="0">
            <a:spAutoFit/>
          </a:bodyPr>
          <a:lstStyle/>
          <a:p>
            <a:r>
              <a:rPr lang="en-US" dirty="0">
                <a:latin typeface="Roboto Condensed" panose="02000000000000000000" pitchFamily="2" charset="0"/>
                <a:ea typeface="Roboto Condensed" panose="02000000000000000000" pitchFamily="2" charset="0"/>
                <a:cs typeface="Roboto Condensed" panose="02000000000000000000" pitchFamily="2" charset="0"/>
              </a:rPr>
              <a:t>Worse</a:t>
            </a:r>
          </a:p>
        </p:txBody>
      </p:sp>
      <p:sp>
        <p:nvSpPr>
          <p:cNvPr id="13" name="TextBox 12"/>
          <p:cNvSpPr txBox="1"/>
          <p:nvPr/>
        </p:nvSpPr>
        <p:spPr>
          <a:xfrm>
            <a:off x="5965047" y="5061613"/>
            <a:ext cx="770467" cy="369332"/>
          </a:xfrm>
          <a:prstGeom prst="rect">
            <a:avLst/>
          </a:prstGeom>
          <a:noFill/>
          <a:ln w="38100">
            <a:solidFill>
              <a:srgbClr val="FFEDA0"/>
            </a:solidFill>
          </a:ln>
        </p:spPr>
        <p:txBody>
          <a:bodyPr wrap="square" rtlCol="0">
            <a:spAutoFit/>
          </a:bodyPr>
          <a:lstStyle/>
          <a:p>
            <a:r>
              <a:rPr lang="en-US" dirty="0">
                <a:latin typeface="Roboto Condensed" panose="02000000000000000000" pitchFamily="2" charset="0"/>
                <a:ea typeface="Roboto Condensed" panose="02000000000000000000" pitchFamily="2" charset="0"/>
                <a:cs typeface="Roboto Condensed" panose="02000000000000000000" pitchFamily="2" charset="0"/>
              </a:rPr>
              <a:t>Better</a:t>
            </a:r>
          </a:p>
        </p:txBody>
      </p:sp>
      <p:sp>
        <p:nvSpPr>
          <p:cNvPr id="14" name="Slide Number Placeholder 13"/>
          <p:cNvSpPr>
            <a:spLocks noGrp="1"/>
          </p:cNvSpPr>
          <p:nvPr>
            <p:ph type="sldNum" sz="quarter" idx="12"/>
          </p:nvPr>
        </p:nvSpPr>
        <p:spPr/>
        <p:txBody>
          <a:bodyPr/>
          <a:lstStyle/>
          <a:p>
            <a:fld id="{6AA47257-7D4E-4911-A629-530F50ACB28F}" type="slidenum">
              <a:rPr lang="en-US" smtClean="0"/>
              <a:t>73</a:t>
            </a:fld>
            <a:endParaRPr lang="en-US" dirty="0"/>
          </a:p>
        </p:txBody>
      </p:sp>
    </p:spTree>
    <p:extLst>
      <p:ext uri="{BB962C8B-B14F-4D97-AF65-F5344CB8AC3E}">
        <p14:creationId xmlns:p14="http://schemas.microsoft.com/office/powerpoint/2010/main" val="1291234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88768"/>
            <a:ext cx="7886700" cy="2410691"/>
          </a:xfrm>
        </p:spPr>
        <p:txBody>
          <a:bodyPr>
            <a:normAutofit fontScale="90000"/>
          </a:bodyPr>
          <a:lstStyle/>
          <a:p>
            <a:pPr algn="ct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r>
              <a:rPr lang="en-US" altLang="en-US" dirty="0">
                <a:ea typeface="Roboto Condensed" panose="02000000000000000000" pitchFamily="2" charset="0"/>
                <a:cs typeface="Roboto Condensed" panose="02000000000000000000" pitchFamily="2" charset="0"/>
              </a:rPr>
              <a:t>Aim 2.1: </a:t>
            </a:r>
            <a:r>
              <a:rPr lang="en-US" dirty="0"/>
              <a:t>Slower response times to trains of DCS relative to natural haptic feedback in the same spatial location</a:t>
            </a:r>
            <a:br>
              <a:rPr lang="en-US" dirty="0"/>
            </a:br>
            <a:br>
              <a:rPr lang="en-US" dirty="0"/>
            </a:br>
            <a:br>
              <a:rPr lang="en-US" dirty="0"/>
            </a:br>
            <a:br>
              <a:rPr lang="en-US" dirty="0"/>
            </a:br>
            <a:endParaRPr lang="en-US"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74</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11092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7429-91F1-A448-B4A2-C753A2733C3F}"/>
              </a:ext>
            </a:extLst>
          </p:cNvPr>
          <p:cNvSpPr>
            <a:spLocks noGrp="1"/>
          </p:cNvSpPr>
          <p:nvPr>
            <p:ph type="title"/>
          </p:nvPr>
        </p:nvSpPr>
        <p:spPr/>
        <p:txBody>
          <a:bodyPr/>
          <a:lstStyle/>
          <a:p>
            <a:pPr algn="ctr"/>
            <a:r>
              <a:rPr lang="en-US" dirty="0"/>
              <a:t>Characterizing the touch probes</a:t>
            </a:r>
          </a:p>
        </p:txBody>
      </p:sp>
      <p:sp>
        <p:nvSpPr>
          <p:cNvPr id="4" name="Slide Number Placeholder 3">
            <a:extLst>
              <a:ext uri="{FF2B5EF4-FFF2-40B4-BE49-F238E27FC236}">
                <a16:creationId xmlns:a16="http://schemas.microsoft.com/office/drawing/2014/main" id="{81580E99-FB94-0049-AFEC-8841CAF3656A}"/>
              </a:ext>
            </a:extLst>
          </p:cNvPr>
          <p:cNvSpPr>
            <a:spLocks noGrp="1"/>
          </p:cNvSpPr>
          <p:nvPr>
            <p:ph type="sldNum" sz="quarter" idx="12"/>
          </p:nvPr>
        </p:nvSpPr>
        <p:spPr/>
        <p:txBody>
          <a:bodyPr/>
          <a:lstStyle/>
          <a:p>
            <a:fld id="{6AA47257-7D4E-4911-A629-530F50ACB28F}" type="slidenum">
              <a:rPr lang="en-US" smtClean="0"/>
              <a:t>75</a:t>
            </a:fld>
            <a:endParaRPr lang="en-US" dirty="0"/>
          </a:p>
        </p:txBody>
      </p:sp>
      <p:pic>
        <p:nvPicPr>
          <p:cNvPr id="3" name="Content Placeholder 2"/>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8626" t="27308" r="24535"/>
          <a:stretch/>
        </p:blipFill>
        <p:spPr>
          <a:xfrm rot="5400000">
            <a:off x="1863526" y="1746585"/>
            <a:ext cx="2044701" cy="2373180"/>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963" r="5787"/>
          <a:stretch/>
        </p:blipFill>
        <p:spPr>
          <a:xfrm>
            <a:off x="516466" y="4360402"/>
            <a:ext cx="7886701" cy="22943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9816" y="1485250"/>
            <a:ext cx="3631700" cy="2723775"/>
          </a:xfrm>
          <a:prstGeom prst="rect">
            <a:avLst/>
          </a:prstGeom>
        </p:spPr>
      </p:pic>
    </p:spTree>
    <p:extLst>
      <p:ext uri="{BB962C8B-B14F-4D97-AF65-F5344CB8AC3E}">
        <p14:creationId xmlns:p14="http://schemas.microsoft.com/office/powerpoint/2010/main" val="1583947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88768"/>
            <a:ext cx="7886700" cy="2410691"/>
          </a:xfrm>
        </p:spPr>
        <p:txBody>
          <a:bodyPr>
            <a:normAutofit fontScale="90000"/>
          </a:bodyPr>
          <a:lstStyle/>
          <a:p>
            <a:pPr algn="ct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r>
              <a:rPr lang="en-US" altLang="en-US" dirty="0">
                <a:ea typeface="Roboto Condensed" panose="02000000000000000000" pitchFamily="2" charset="0"/>
                <a:cs typeface="Roboto Condensed" panose="02000000000000000000" pitchFamily="2" charset="0"/>
              </a:rPr>
              <a:t>Aim 2.2: </a:t>
            </a:r>
            <a:r>
              <a:rPr lang="en-US" dirty="0"/>
              <a:t>Comparisons between temporal dynamics and time-frequency responses to haptic stimuli and DCS in somatosensory cortex</a:t>
            </a:r>
            <a:br>
              <a:rPr lang="en-US" dirty="0"/>
            </a:br>
            <a:br>
              <a:rPr lang="en-US" dirty="0"/>
            </a:br>
            <a:br>
              <a:rPr lang="en-US" dirty="0"/>
            </a:br>
            <a:endParaRPr lang="en-US"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76</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176042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88768"/>
            <a:ext cx="7886700" cy="2410691"/>
          </a:xfrm>
        </p:spPr>
        <p:txBody>
          <a:bodyPr>
            <a:normAutofit fontScale="90000"/>
          </a:bodyPr>
          <a:lstStyle/>
          <a:p>
            <a:pPr algn="ct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br>
              <a:rPr lang="en-US" altLang="en-US" dirty="0">
                <a:ea typeface="Roboto Condensed" panose="02000000000000000000" pitchFamily="2" charset="0"/>
                <a:cs typeface="Roboto Condensed" panose="02000000000000000000" pitchFamily="2" charset="0"/>
              </a:rPr>
            </a:br>
            <a:r>
              <a:rPr lang="en-US" altLang="en-US" dirty="0">
                <a:ea typeface="Roboto Condensed" panose="02000000000000000000" pitchFamily="2" charset="0"/>
                <a:cs typeface="Roboto Condensed" panose="02000000000000000000" pitchFamily="2" charset="0"/>
              </a:rPr>
              <a:t>Aim 2.3: </a:t>
            </a:r>
            <a:r>
              <a:rPr lang="en-US" dirty="0"/>
              <a:t>The behavioral and neural effects of temporally simultaneous and spatially overlapping haptic stimuli and DCS</a:t>
            </a:r>
            <a:br>
              <a:rPr lang="en-US" dirty="0"/>
            </a:br>
            <a:br>
              <a:rPr lang="en-US" dirty="0"/>
            </a:br>
            <a:br>
              <a:rPr lang="en-US" dirty="0"/>
            </a:br>
            <a:br>
              <a:rPr lang="en-US" dirty="0"/>
            </a:br>
            <a:endParaRPr lang="en-US"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77</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0754507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txBox="1">
            <a:spLocks/>
          </p:cNvSpPr>
          <p:nvPr/>
        </p:nvSpPr>
        <p:spPr bwMode="auto">
          <a:xfrm>
            <a:off x="0" y="5595938"/>
            <a:ext cx="914400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8600" tIns="0" rIns="22860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dirty="0"/>
              <a:t>From: Neural Correlates of Tactile Temporal-Order Judgment in Humans: an fMRI Study</a:t>
            </a:r>
          </a:p>
          <a:p>
            <a:pPr eaLnBrk="1" hangingPunct="1">
              <a:spcBef>
                <a:spcPct val="0"/>
              </a:spcBef>
              <a:buFontTx/>
              <a:buNone/>
            </a:pPr>
            <a:r>
              <a:rPr lang="en-US" altLang="en-US" sz="1200" dirty="0"/>
              <a:t>Cereb Cortex. 2012;23(8):1952-1964. doi:10.1093/cercor/bhs179</a:t>
            </a:r>
          </a:p>
          <a:p>
            <a:pPr eaLnBrk="1" hangingPunct="1">
              <a:spcBef>
                <a:spcPct val="0"/>
              </a:spcBef>
              <a:buFontTx/>
              <a:buNone/>
            </a:pPr>
            <a:r>
              <a:rPr lang="en-US" altLang="en-US" sz="1200" dirty="0"/>
              <a:t>Cereb Cortex | © The Author 2012. Published by Oxford University Press. All rights reserved. For Permissions, please e-mail: journals.permissions@oup.com</a:t>
            </a:r>
          </a:p>
        </p:txBody>
      </p:sp>
      <p:sp>
        <p:nvSpPr>
          <p:cNvPr id="16387" name="Rectangle 2"/>
          <p:cNvSpPr>
            <a:spLocks noChangeArrowheads="1"/>
          </p:cNvSpPr>
          <p:nvPr/>
        </p:nvSpPr>
        <p:spPr bwMode="auto">
          <a:xfrm>
            <a:off x="0" y="0"/>
            <a:ext cx="9144000" cy="6858000"/>
          </a:xfrm>
          <a:prstGeom prst="rect">
            <a:avLst/>
          </a:prstGeom>
          <a:noFill/>
          <a:ln w="25400" algn="ctr">
            <a:solidFill>
              <a:srgbClr val="F2F2F2"/>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a:endParaRPr lang="en-US" altLang="en-US" dirty="0">
              <a:solidFill>
                <a:srgbClr val="FFFFFF"/>
              </a:solidFill>
            </a:endParaRPr>
          </a:p>
        </p:txBody>
      </p:sp>
      <p:cxnSp>
        <p:nvCxnSpPr>
          <p:cNvPr id="16388" name="Straight Connector 8"/>
          <p:cNvCxnSpPr>
            <a:cxnSpLocks noChangeShapeType="1"/>
          </p:cNvCxnSpPr>
          <p:nvPr/>
        </p:nvCxnSpPr>
        <p:spPr bwMode="auto">
          <a:xfrm>
            <a:off x="0" y="5518150"/>
            <a:ext cx="9144000" cy="0"/>
          </a:xfrm>
          <a:prstGeom prst="line">
            <a:avLst/>
          </a:prstGeom>
          <a:noFill/>
          <a:ln w="6350" algn="ctr">
            <a:solidFill>
              <a:schemeClr val="tx1"/>
            </a:solidFill>
            <a:miter lim="800000"/>
            <a:headEnd/>
            <a:tailEnd/>
          </a:ln>
          <a:extLst>
            <a:ext uri="{909E8E84-426E-40DD-AFC4-6F175D3DCCD1}">
              <a14:hiddenFill xmlns:a14="http://schemas.microsoft.com/office/drawing/2010/main">
                <a:noFill/>
              </a14:hiddenFill>
            </a:ext>
          </a:extLst>
        </p:spPr>
      </p:cxnSp>
      <p:sp>
        <p:nvSpPr>
          <p:cNvPr id="16389" name="TextBox 3"/>
          <p:cNvSpPr txBox="1">
            <a:spLocks noChangeArrowheads="1"/>
          </p:cNvSpPr>
          <p:nvPr/>
        </p:nvSpPr>
        <p:spPr bwMode="auto">
          <a:xfrm>
            <a:off x="0" y="231775"/>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en-US" altLang="en-US" sz="1400" dirty="0"/>
          </a:p>
        </p:txBody>
      </p:sp>
      <p:pic>
        <p:nvPicPr>
          <p:cNvPr id="16391" name="Picture 7" descr="Co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7600" y="1028700"/>
            <a:ext cx="4367213" cy="44577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AA47257-7D4E-4911-A629-530F50ACB28F}" type="slidenum">
              <a:rPr lang="en-US" smtClean="0"/>
              <a:t>78</a:t>
            </a:fld>
            <a:endParaRPr lang="en-US" dirty="0"/>
          </a:p>
        </p:txBody>
      </p:sp>
    </p:spTree>
    <p:extLst>
      <p:ext uri="{BB962C8B-B14F-4D97-AF65-F5344CB8AC3E}">
        <p14:creationId xmlns:p14="http://schemas.microsoft.com/office/powerpoint/2010/main" val="30109426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7429-91F1-A448-B4A2-C753A2733C3F}"/>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81580E99-FB94-0049-AFEC-8841CAF3656A}"/>
              </a:ext>
            </a:extLst>
          </p:cNvPr>
          <p:cNvSpPr>
            <a:spLocks noGrp="1"/>
          </p:cNvSpPr>
          <p:nvPr>
            <p:ph type="sldNum" sz="quarter" idx="12"/>
          </p:nvPr>
        </p:nvSpPr>
        <p:spPr/>
        <p:txBody>
          <a:bodyPr/>
          <a:lstStyle/>
          <a:p>
            <a:fld id="{6AA47257-7D4E-4911-A629-530F50ACB28F}" type="slidenum">
              <a:rPr lang="en-US" smtClean="0"/>
              <a:t>79</a:t>
            </a:fld>
            <a:endParaRPr lang="en-US" dirty="0"/>
          </a:p>
        </p:txBody>
      </p:sp>
      <p:sp>
        <p:nvSpPr>
          <p:cNvPr id="7" name="Content Placeholder 6">
            <a:extLst>
              <a:ext uri="{FF2B5EF4-FFF2-40B4-BE49-F238E27FC236}">
                <a16:creationId xmlns:a16="http://schemas.microsoft.com/office/drawing/2014/main" id="{6469ED51-AB05-A54E-AEE0-6EE266B01B8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6242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a:xfrm>
            <a:off x="1426042" y="4980484"/>
            <a:ext cx="6873408" cy="1706066"/>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lumMod val="65000"/>
                  <a:lumOff val="35000"/>
                </a:schemeClr>
              </a:buClr>
              <a:buFont typeface="Arial" panose="020B0604020202020204" pitchFamily="34" charset="0"/>
              <a:buChar char="•"/>
            </a:pPr>
            <a:r>
              <a:rPr lang="en-US" sz="1800" dirty="0">
                <a:ea typeface="Roboto Condensed" panose="02000000000000000000" pitchFamily="2" charset="0"/>
                <a:cs typeface="Roboto Condensed" panose="02000000000000000000" pitchFamily="2" charset="0"/>
              </a:rPr>
              <a:t>Subdural implanted electrode array for epilepsy monitoring for one week prior to resection surgery</a:t>
            </a:r>
          </a:p>
          <a:p>
            <a:pPr marL="342900" indent="-342900">
              <a:buClr>
                <a:schemeClr val="tx1">
                  <a:lumMod val="65000"/>
                  <a:lumOff val="35000"/>
                </a:schemeClr>
              </a:buClr>
              <a:buFont typeface="Arial" panose="020B0604020202020204" pitchFamily="34" charset="0"/>
              <a:buChar char="•"/>
            </a:pPr>
            <a:r>
              <a:rPr lang="en-US" sz="1800" b="1" dirty="0">
                <a:ea typeface="Roboto Condensed" panose="02000000000000000000" pitchFamily="2" charset="0"/>
                <a:cs typeface="Roboto Condensed" panose="02000000000000000000" pitchFamily="2" charset="0"/>
              </a:rPr>
              <a:t>Record and stimulate</a:t>
            </a:r>
          </a:p>
          <a:p>
            <a:pPr marL="342900" indent="-342900">
              <a:buClr>
                <a:schemeClr val="tx1">
                  <a:lumMod val="65000"/>
                  <a:lumOff val="35000"/>
                </a:schemeClr>
              </a:buClr>
              <a:buFont typeface="Arial" panose="020B0604020202020204" pitchFamily="34" charset="0"/>
              <a:buChar char="•"/>
            </a:pPr>
            <a:r>
              <a:rPr lang="en-US" sz="1800" dirty="0">
                <a:ea typeface="Roboto Condensed" panose="02000000000000000000" pitchFamily="2" charset="0"/>
                <a:cs typeface="Roboto Condensed" panose="02000000000000000000" pitchFamily="2" charset="0"/>
              </a:rPr>
              <a:t>High quality signals from inside the skull </a:t>
            </a:r>
            <a:endParaRPr lang="en-US" sz="1800" b="1" dirty="0">
              <a:ea typeface="Roboto Condensed" panose="02000000000000000000" pitchFamily="2" charset="0"/>
              <a:cs typeface="Roboto Condensed" panose="02000000000000000000" pitchFamily="2" charset="0"/>
            </a:endParaRPr>
          </a:p>
          <a:p>
            <a:pPr marL="342900" indent="-342900">
              <a:buClr>
                <a:schemeClr val="tx1">
                  <a:lumMod val="65000"/>
                  <a:lumOff val="35000"/>
                </a:schemeClr>
              </a:buClr>
              <a:buFont typeface="Arial" panose="020B0604020202020204" pitchFamily="34" charset="0"/>
              <a:buChar char="•"/>
            </a:pPr>
            <a:r>
              <a:rPr lang="en-US" sz="1800" dirty="0">
                <a:ea typeface="Roboto Condensed" panose="02000000000000000000" pitchFamily="2" charset="0"/>
                <a:cs typeface="Roboto Condensed" panose="02000000000000000000" pitchFamily="2" charset="0"/>
              </a:rPr>
              <a:t>Direct measurements of electrical signals  </a:t>
            </a:r>
          </a:p>
          <a:p>
            <a:pPr marL="514350" lvl="1" indent="-171450">
              <a:buClr>
                <a:schemeClr val="tx1">
                  <a:lumMod val="65000"/>
                  <a:lumOff val="35000"/>
                </a:schemeClr>
              </a:buClr>
              <a:buFont typeface="Arial" panose="020B0604020202020204" pitchFamily="34" charset="0"/>
              <a:buChar char="•"/>
            </a:pPr>
            <a:endParaRPr lang="en-US" sz="1050" dirty="0">
              <a:ea typeface="Roboto Condensed" panose="02000000000000000000" pitchFamily="2" charset="0"/>
              <a:cs typeface="Roboto Condensed" panose="02000000000000000000" pitchFamily="2" charset="0"/>
            </a:endParaRPr>
          </a:p>
          <a:p>
            <a:pPr marL="171450" indent="-171450">
              <a:buClr>
                <a:schemeClr val="tx1">
                  <a:lumMod val="65000"/>
                  <a:lumOff val="35000"/>
                </a:schemeClr>
              </a:buClr>
              <a:buFont typeface="Arial" panose="020B0604020202020204" pitchFamily="34" charset="0"/>
              <a:buChar char="•"/>
            </a:pPr>
            <a:endParaRPr lang="en-US" sz="1050" dirty="0"/>
          </a:p>
        </p:txBody>
      </p:sp>
      <p:sp>
        <p:nvSpPr>
          <p:cNvPr id="24" name="Shape 60"/>
          <p:cNvSpPr txBox="1">
            <a:spLocks noGrp="1"/>
          </p:cNvSpPr>
          <p:nvPr>
            <p:ph type="title"/>
          </p:nvPr>
        </p:nvSpPr>
        <p:spPr>
          <a:prstGeom prst="rect">
            <a:avLst/>
          </a:prstGeom>
        </p:spPr>
        <p:txBody>
          <a:bodyPr spcFirstLastPara="1" wrap="square" lIns="68569" tIns="68569" rIns="68569" bIns="68569" anchor="t" anchorCtr="0">
            <a:noAutofit/>
          </a:bodyPr>
          <a:lstStyle/>
          <a:p>
            <a:pPr algn="ctr"/>
            <a:r>
              <a:rPr lang="en" sz="4000" dirty="0">
                <a:latin typeface="+mj-lt"/>
              </a:rPr>
              <a:t>Electrocorticography (ECoG)</a:t>
            </a:r>
            <a:endParaRPr sz="4000" dirty="0">
              <a:latin typeface="+mj-lt"/>
            </a:endParaRPr>
          </a:p>
        </p:txBody>
      </p:sp>
      <p:sp>
        <p:nvSpPr>
          <p:cNvPr id="3" name="Slide Number Placeholder 2"/>
          <p:cNvSpPr>
            <a:spLocks noGrp="1"/>
          </p:cNvSpPr>
          <p:nvPr>
            <p:ph type="sldNum" sz="quarter" idx="12"/>
          </p:nvPr>
        </p:nvSpPr>
        <p:spPr/>
        <p:txBody>
          <a:bodyPr/>
          <a:lstStyle/>
          <a:p>
            <a:fld id="{00000000-1234-1234-1234-123412341234}" type="slidenum">
              <a:rPr lang="en" smtClean="0"/>
              <a:pPr/>
              <a:t>8</a:t>
            </a:fld>
            <a:endParaRPr lang="en"/>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4396"/>
          <a:stretch/>
        </p:blipFill>
        <p:spPr>
          <a:xfrm>
            <a:off x="1158633" y="1080435"/>
            <a:ext cx="6588336" cy="3793122"/>
          </a:xfrm>
          <a:prstGeom prst="rect">
            <a:avLst/>
          </a:prstGeom>
        </p:spPr>
      </p:pic>
      <p:cxnSp>
        <p:nvCxnSpPr>
          <p:cNvPr id="15" name="Straight Connector 14"/>
          <p:cNvCxnSpPr>
            <a:cxnSpLocks/>
          </p:cNvCxnSpPr>
          <p:nvPr/>
        </p:nvCxnSpPr>
        <p:spPr>
          <a:xfrm>
            <a:off x="4031470" y="1939815"/>
            <a:ext cx="376568" cy="0"/>
          </a:xfrm>
          <a:prstGeom prst="line">
            <a:avLst/>
          </a:prstGeom>
          <a:noFill/>
          <a:ln w="57150" cap="flat" cmpd="sng" algn="ctr">
            <a:solidFill>
              <a:srgbClr val="4472C4"/>
            </a:solidFill>
            <a:prstDash val="solid"/>
            <a:miter lim="800000"/>
          </a:ln>
          <a:effectLst/>
        </p:spPr>
      </p:cxnSp>
      <p:sp>
        <p:nvSpPr>
          <p:cNvPr id="16" name="TextBox 15"/>
          <p:cNvSpPr txBox="1"/>
          <p:nvPr/>
        </p:nvSpPr>
        <p:spPr>
          <a:xfrm>
            <a:off x="3343005" y="1478203"/>
            <a:ext cx="1393507" cy="400110"/>
          </a:xfrm>
          <a:prstGeom prst="rect">
            <a:avLst/>
          </a:prstGeom>
          <a:noFill/>
        </p:spPr>
        <p:txBody>
          <a:bodyPr wrap="square" rtlCol="0">
            <a:spAutoFit/>
          </a:bodyPr>
          <a:lstStyle/>
          <a:p>
            <a:pPr>
              <a:buClrTx/>
              <a:buFontTx/>
              <a:buNone/>
            </a:pPr>
            <a:r>
              <a:rPr lang="en-US" sz="2000" kern="1200" dirty="0">
                <a:solidFill>
                  <a:srgbClr val="5B9BD5"/>
                </a:solidFill>
                <a:latin typeface="Calibri" panose="020F0502020204030204"/>
                <a:ea typeface="+mn-ea"/>
                <a:cs typeface="+mn-cs"/>
              </a:rPr>
              <a:t>1cm apart</a:t>
            </a:r>
          </a:p>
        </p:txBody>
      </p:sp>
      <p:sp>
        <p:nvSpPr>
          <p:cNvPr id="17" name="Oval 16"/>
          <p:cNvSpPr/>
          <p:nvPr/>
        </p:nvSpPr>
        <p:spPr>
          <a:xfrm>
            <a:off x="5064986" y="1831399"/>
            <a:ext cx="169919" cy="169919"/>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kern="1200" dirty="0">
              <a:solidFill>
                <a:prstClr val="white"/>
              </a:solidFill>
              <a:latin typeface="Calibri" panose="020F0502020204030204"/>
              <a:ea typeface="+mn-ea"/>
              <a:cs typeface="+mn-cs"/>
            </a:endParaRPr>
          </a:p>
        </p:txBody>
      </p:sp>
      <p:sp>
        <p:nvSpPr>
          <p:cNvPr id="18" name="TextBox 17"/>
          <p:cNvSpPr txBox="1"/>
          <p:nvPr/>
        </p:nvSpPr>
        <p:spPr>
          <a:xfrm>
            <a:off x="4725718" y="1127774"/>
            <a:ext cx="1832957" cy="707886"/>
          </a:xfrm>
          <a:prstGeom prst="rect">
            <a:avLst/>
          </a:prstGeom>
          <a:noFill/>
        </p:spPr>
        <p:txBody>
          <a:bodyPr wrap="square" rtlCol="0">
            <a:spAutoFit/>
          </a:bodyPr>
          <a:lstStyle/>
          <a:p>
            <a:pPr>
              <a:buClrTx/>
              <a:buFontTx/>
              <a:buNone/>
            </a:pPr>
            <a:r>
              <a:rPr lang="en-US" sz="2000" kern="1200" dirty="0">
                <a:solidFill>
                  <a:srgbClr val="5B9BD5"/>
                </a:solidFill>
                <a:latin typeface="Calibri" panose="020F0502020204030204"/>
                <a:ea typeface="+mn-ea"/>
                <a:cs typeface="+mn-cs"/>
              </a:rPr>
              <a:t>2.3 mm radius</a:t>
            </a:r>
          </a:p>
          <a:p>
            <a:pPr>
              <a:buClrTx/>
              <a:buFontTx/>
              <a:buNone/>
            </a:pPr>
            <a:r>
              <a:rPr lang="en-US" sz="2000" kern="1200" dirty="0">
                <a:solidFill>
                  <a:srgbClr val="5B9BD5"/>
                </a:solidFill>
                <a:latin typeface="Calibri" panose="020F0502020204030204"/>
                <a:ea typeface="+mn-ea"/>
                <a:cs typeface="+mn-cs"/>
              </a:rPr>
              <a:t>4.15 mm</a:t>
            </a:r>
            <a:r>
              <a:rPr lang="en-US" sz="2000" kern="1200" baseline="30000" dirty="0">
                <a:solidFill>
                  <a:srgbClr val="5B9BD5"/>
                </a:solidFill>
                <a:latin typeface="Calibri" panose="020F0502020204030204"/>
                <a:ea typeface="+mn-ea"/>
                <a:cs typeface="+mn-cs"/>
              </a:rPr>
              <a:t>2 </a:t>
            </a:r>
            <a:r>
              <a:rPr lang="en-US" sz="2000" kern="1200" dirty="0">
                <a:solidFill>
                  <a:srgbClr val="5B9BD5"/>
                </a:solidFill>
                <a:latin typeface="Calibri" panose="020F0502020204030204"/>
                <a:ea typeface="+mn-ea"/>
                <a:cs typeface="+mn-cs"/>
              </a:rPr>
              <a:t>area</a:t>
            </a:r>
          </a:p>
        </p:txBody>
      </p:sp>
      <p:pic>
        <p:nvPicPr>
          <p:cNvPr id="11" name="Picture 10">
            <a:extLst>
              <a:ext uri="{FF2B5EF4-FFF2-40B4-BE49-F238E27FC236}">
                <a16:creationId xmlns:a16="http://schemas.microsoft.com/office/drawing/2014/main" id="{79742AAA-8341-FF44-A4FB-07D2414ACC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226" r="24205" b="27254"/>
          <a:stretch/>
        </p:blipFill>
        <p:spPr>
          <a:xfrm rot="16200000">
            <a:off x="3028069" y="1637094"/>
            <a:ext cx="2690501" cy="3541956"/>
          </a:xfrm>
          <a:prstGeom prst="rect">
            <a:avLst/>
          </a:prstGeom>
        </p:spPr>
      </p:pic>
    </p:spTree>
    <p:extLst>
      <p:ext uri="{BB962C8B-B14F-4D97-AF65-F5344CB8AC3E}">
        <p14:creationId xmlns:p14="http://schemas.microsoft.com/office/powerpoint/2010/main" val="190389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0304"/>
            <a:ext cx="7886700" cy="3169764"/>
          </a:xfrm>
        </p:spPr>
        <p:txBody>
          <a:bodyPr>
            <a:normAutofit/>
          </a:bodyPr>
          <a:lstStyle/>
          <a:p>
            <a:pPr algn="ctr"/>
            <a:r>
              <a:rPr lang="en-US" altLang="en-US" dirty="0">
                <a:ea typeface="Roboto Condensed" panose="02000000000000000000" pitchFamily="2" charset="0"/>
                <a:cs typeface="Roboto Condensed" panose="02000000000000000000" pitchFamily="2" charset="0"/>
              </a:rPr>
              <a:t>Aim 3.1: </a:t>
            </a:r>
            <a:r>
              <a:rPr lang="en-US" dirty="0"/>
              <a:t>Beta-oscillation triggered stimulation paradigm to enhance connectivity of beta-synchronous regions</a:t>
            </a:r>
            <a:br>
              <a:rPr lang="en-US" dirty="0"/>
            </a:br>
            <a:endParaRPr lang="en-US" dirty="0">
              <a:ea typeface="Roboto Condensed" panose="02000000000000000000" pitchFamily="2" charset="0"/>
              <a:cs typeface="Roboto Condensed" panose="02000000000000000000" pitchFamily="2" charset="0"/>
            </a:endParaRPr>
          </a:p>
        </p:txBody>
      </p:sp>
      <p:sp>
        <p:nvSpPr>
          <p:cNvPr id="4" name="TextBox 3"/>
          <p:cNvSpPr txBox="1"/>
          <p:nvPr/>
        </p:nvSpPr>
        <p:spPr>
          <a:xfrm>
            <a:off x="317500" y="1108529"/>
            <a:ext cx="8197850" cy="646331"/>
          </a:xfrm>
          <a:prstGeom prst="rect">
            <a:avLst/>
          </a:prstGeom>
          <a:noFill/>
        </p:spPr>
        <p:txBody>
          <a:bodyPr wrap="square" rtlCol="0">
            <a:spAutoFit/>
          </a:bodyPr>
          <a:lstStyle/>
          <a:p>
            <a:pPr marL="571500" indent="-571500">
              <a:buFont typeface="Arial" panose="020B0604020202020204" pitchFamily="34" charset="0"/>
              <a:buChar char="•"/>
            </a:pPr>
            <a:endParaRPr lang="en-US" sz="36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80</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698809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a:ea typeface="Roboto Condensed" panose="02000000000000000000" pitchFamily="2" charset="0"/>
                <a:cs typeface="Roboto Condensed" panose="02000000000000000000" pitchFamily="2" charset="0"/>
              </a:rPr>
              <a:t>Rhythms in the brain </a:t>
            </a:r>
          </a:p>
        </p:txBody>
      </p:sp>
      <p:pic>
        <p:nvPicPr>
          <p:cNvPr id="5" name="Picture 4"/>
          <p:cNvPicPr>
            <a:picLocks noChangeAspect="1"/>
          </p:cNvPicPr>
          <p:nvPr/>
        </p:nvPicPr>
        <p:blipFill>
          <a:blip r:embed="rId2"/>
          <a:stretch>
            <a:fillRect/>
          </a:stretch>
        </p:blipFill>
        <p:spPr>
          <a:xfrm>
            <a:off x="4381500" y="1030633"/>
            <a:ext cx="3981450" cy="4076700"/>
          </a:xfrm>
          <a:prstGeom prst="rect">
            <a:avLst/>
          </a:prstGeom>
        </p:spPr>
      </p:pic>
      <p:sp>
        <p:nvSpPr>
          <p:cNvPr id="4" name="Rectangle 3"/>
          <p:cNvSpPr/>
          <p:nvPr/>
        </p:nvSpPr>
        <p:spPr>
          <a:xfrm>
            <a:off x="215900" y="1059665"/>
            <a:ext cx="4165600" cy="4401205"/>
          </a:xfrm>
          <a:prstGeom prst="rect">
            <a:avLst/>
          </a:prstGeom>
        </p:spPr>
        <p:txBody>
          <a:bodyPr wrap="square">
            <a:spAutoFit/>
          </a:bodyPr>
          <a:lstStyle/>
          <a:p>
            <a:pPr marL="285750" indent="-285750">
              <a:buClr>
                <a:schemeClr val="tx1">
                  <a:lumMod val="65000"/>
                  <a:lumOff val="35000"/>
                </a:schemeClr>
              </a:buClr>
              <a:buFont typeface="Arial" panose="020B0604020202020204" pitchFamily="34" charset="0"/>
              <a:buChar char="•"/>
            </a:pPr>
            <a:r>
              <a:rPr lang="en-US" sz="2800" dirty="0">
                <a:ea typeface="Roboto Condensed" panose="02000000000000000000" pitchFamily="2" charset="0"/>
                <a:cs typeface="Roboto Condensed" panose="02000000000000000000" pitchFamily="2" charset="0"/>
              </a:rPr>
              <a:t>Idea of “Beta-Rhythms”</a:t>
            </a:r>
          </a:p>
          <a:p>
            <a:pPr marL="742950" lvl="1" indent="-285750">
              <a:buClr>
                <a:schemeClr val="tx1">
                  <a:lumMod val="65000"/>
                  <a:lumOff val="35000"/>
                </a:schemeClr>
              </a:buClr>
              <a:buFont typeface="Arial" panose="020B0604020202020204" pitchFamily="34" charset="0"/>
              <a:buChar char="•"/>
            </a:pPr>
            <a:r>
              <a:rPr lang="en-US" sz="2800" dirty="0">
                <a:ea typeface="Roboto Condensed" panose="02000000000000000000" pitchFamily="2" charset="0"/>
                <a:cs typeface="Roboto Condensed" panose="02000000000000000000" pitchFamily="2" charset="0"/>
              </a:rPr>
              <a:t>12-25 Hertz</a:t>
            </a:r>
          </a:p>
          <a:p>
            <a:pPr marL="742950" lvl="1" indent="-285750">
              <a:buClr>
                <a:schemeClr val="tx1">
                  <a:lumMod val="65000"/>
                  <a:lumOff val="35000"/>
                </a:schemeClr>
              </a:buClr>
              <a:buFont typeface="Arial" panose="020B0604020202020204" pitchFamily="34" charset="0"/>
              <a:buChar char="•"/>
            </a:pPr>
            <a:r>
              <a:rPr lang="en-US" sz="2800" dirty="0">
                <a:ea typeface="Roboto Condensed" panose="02000000000000000000" pitchFamily="2" charset="0"/>
                <a:cs typeface="Roboto Condensed" panose="02000000000000000000" pitchFamily="2" charset="0"/>
              </a:rPr>
              <a:t>Representative of synchronous neural activity across the cortex </a:t>
            </a:r>
          </a:p>
          <a:p>
            <a:pPr marL="742950" lvl="1" indent="-285750">
              <a:buClr>
                <a:schemeClr val="tx1">
                  <a:lumMod val="65000"/>
                  <a:lumOff val="35000"/>
                </a:schemeClr>
              </a:buClr>
              <a:buFont typeface="Arial" panose="020B0604020202020204" pitchFamily="34" charset="0"/>
              <a:buChar char="•"/>
            </a:pPr>
            <a:r>
              <a:rPr lang="en-US" sz="2800" dirty="0">
                <a:ea typeface="Roboto Condensed" panose="02000000000000000000" pitchFamily="2" charset="0"/>
                <a:cs typeface="Roboto Condensed" panose="02000000000000000000" pitchFamily="2" charset="0"/>
              </a:rPr>
              <a:t>Neural Correlate of attention </a:t>
            </a:r>
          </a:p>
          <a:p>
            <a:pPr marL="742950" lvl="1" indent="-285750">
              <a:buClr>
                <a:schemeClr val="tx1">
                  <a:lumMod val="65000"/>
                  <a:lumOff val="35000"/>
                </a:schemeClr>
              </a:buClr>
              <a:buFont typeface="Arial" panose="020B0604020202020204" pitchFamily="34" charset="0"/>
              <a:buChar char="•"/>
            </a:pPr>
            <a:r>
              <a:rPr lang="en-US" sz="2800" dirty="0">
                <a:ea typeface="Roboto Condensed" panose="02000000000000000000" pitchFamily="2" charset="0"/>
                <a:cs typeface="Roboto Condensed" panose="02000000000000000000" pitchFamily="2" charset="0"/>
              </a:rPr>
              <a:t>Transient synchronization </a:t>
            </a:r>
          </a:p>
        </p:txBody>
      </p:sp>
      <p:sp>
        <p:nvSpPr>
          <p:cNvPr id="6" name="TextBox 5"/>
          <p:cNvSpPr txBox="1"/>
          <p:nvPr/>
        </p:nvSpPr>
        <p:spPr>
          <a:xfrm>
            <a:off x="38100" y="6121312"/>
            <a:ext cx="8686800" cy="600164"/>
          </a:xfrm>
          <a:prstGeom prst="rect">
            <a:avLst/>
          </a:prstGeom>
          <a:noFill/>
        </p:spPr>
        <p:txBody>
          <a:bodyPr wrap="square" rtlCol="0">
            <a:spAutoFit/>
          </a:bodyPr>
          <a:lstStyle/>
          <a:p>
            <a:r>
              <a:rPr lang="en-US" sz="1100" dirty="0">
                <a:ea typeface="Roboto Condensed" panose="02000000000000000000" pitchFamily="2" charset="0"/>
                <a:cs typeface="Roboto Condensed" panose="02000000000000000000" pitchFamily="2" charset="0"/>
                <a:hlinkClick r:id="rId3"/>
              </a:rPr>
              <a:t>http://itsusync.com/different-types-of-brain-waves-delta-theta-alpha-beta-gamma</a:t>
            </a:r>
            <a:endParaRPr lang="en-US" sz="1100" dirty="0">
              <a:ea typeface="Roboto Condensed" panose="02000000000000000000" pitchFamily="2" charset="0"/>
              <a:cs typeface="Roboto Condensed" panose="02000000000000000000" pitchFamily="2" charset="0"/>
            </a:endParaRPr>
          </a:p>
          <a:p>
            <a:endParaRPr lang="en-US" sz="1100" dirty="0">
              <a:ea typeface="Roboto Condensed" panose="02000000000000000000" pitchFamily="2" charset="0"/>
              <a:cs typeface="Roboto Condensed" panose="02000000000000000000" pitchFamily="2" charset="0"/>
            </a:endParaRPr>
          </a:p>
          <a:p>
            <a:r>
              <a:rPr lang="en-US" sz="1100" dirty="0">
                <a:ea typeface="Roboto Condensed" panose="02000000000000000000" pitchFamily="2" charset="0"/>
                <a:cs typeface="Roboto Condensed" panose="02000000000000000000" pitchFamily="2" charset="0"/>
              </a:rPr>
              <a:t>Murthy VN, Fetz EE. 1996a, 1996b</a:t>
            </a:r>
          </a:p>
        </p:txBody>
      </p:sp>
      <p:sp>
        <p:nvSpPr>
          <p:cNvPr id="3" name="Slide Number Placeholder 2"/>
          <p:cNvSpPr>
            <a:spLocks noGrp="1"/>
          </p:cNvSpPr>
          <p:nvPr>
            <p:ph type="sldNum" sz="quarter" idx="12"/>
          </p:nvPr>
        </p:nvSpPr>
        <p:spPr/>
        <p:txBody>
          <a:bodyPr/>
          <a:lstStyle/>
          <a:p>
            <a:fld id="{6AA47257-7D4E-4911-A629-530F50ACB28F}" type="slidenum">
              <a:rPr lang="en-US" smtClean="0"/>
              <a:t>81</a:t>
            </a:fld>
            <a:endParaRPr lang="en-US" dirty="0"/>
          </a:p>
        </p:txBody>
      </p:sp>
    </p:spTree>
    <p:extLst>
      <p:ext uri="{BB962C8B-B14F-4D97-AF65-F5344CB8AC3E}">
        <p14:creationId xmlns:p14="http://schemas.microsoft.com/office/powerpoint/2010/main" val="1419938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3"/>
            <a:ext cx="9144000" cy="1325563"/>
          </a:xfrm>
        </p:spPr>
        <p:txBody>
          <a:bodyPr>
            <a:normAutofit/>
          </a:bodyPr>
          <a:lstStyle/>
          <a:p>
            <a:pPr algn="ctr"/>
            <a:r>
              <a:rPr lang="en-US" sz="4000" dirty="0">
                <a:ea typeface="Roboto Condensed" panose="02000000000000000000" pitchFamily="2" charset="0"/>
                <a:cs typeface="Roboto Condensed" panose="02000000000000000000" pitchFamily="2" charset="0"/>
              </a:rPr>
              <a:t>Non-human primate  work from Fetz lab </a:t>
            </a:r>
          </a:p>
        </p:txBody>
      </p:sp>
      <p:sp>
        <p:nvSpPr>
          <p:cNvPr id="3" name="Content Placeholder 2"/>
          <p:cNvSpPr>
            <a:spLocks noGrp="1"/>
          </p:cNvSpPr>
          <p:nvPr>
            <p:ph idx="1"/>
          </p:nvPr>
        </p:nvSpPr>
        <p:spPr>
          <a:xfrm>
            <a:off x="438150" y="1320800"/>
            <a:ext cx="7886700" cy="4351338"/>
          </a:xfrm>
        </p:spPr>
        <p:txBody>
          <a:bodyPr/>
          <a:lstStyle/>
          <a:p>
            <a:r>
              <a:rPr lang="en-US" dirty="0">
                <a:ea typeface="Roboto Condensed" panose="02000000000000000000" pitchFamily="2" charset="0"/>
                <a:cs typeface="Roboto Condensed" panose="02000000000000000000" pitchFamily="2" charset="0"/>
              </a:rPr>
              <a:t>Stimulation during </a:t>
            </a:r>
            <a:r>
              <a:rPr lang="en-US" b="1" dirty="0">
                <a:ea typeface="Roboto Condensed" panose="02000000000000000000" pitchFamily="2" charset="0"/>
                <a:cs typeface="Roboto Condensed" panose="02000000000000000000" pitchFamily="2" charset="0"/>
              </a:rPr>
              <a:t>depolarizing</a:t>
            </a:r>
            <a:r>
              <a:rPr lang="en-US" dirty="0">
                <a:ea typeface="Roboto Condensed" panose="02000000000000000000" pitchFamily="2" charset="0"/>
                <a:cs typeface="Roboto Condensed" panose="02000000000000000000" pitchFamily="2" charset="0"/>
              </a:rPr>
              <a:t> phase – strengthen synaptic strength</a:t>
            </a:r>
          </a:p>
          <a:p>
            <a:r>
              <a:rPr lang="en-US" dirty="0">
                <a:ea typeface="Roboto Condensed" panose="02000000000000000000" pitchFamily="2" charset="0"/>
                <a:cs typeface="Roboto Condensed" panose="02000000000000000000" pitchFamily="2" charset="0"/>
              </a:rPr>
              <a:t>Stimulation during </a:t>
            </a:r>
            <a:r>
              <a:rPr lang="en-US" b="1" dirty="0">
                <a:ea typeface="Roboto Condensed" panose="02000000000000000000" pitchFamily="2" charset="0"/>
                <a:cs typeface="Roboto Condensed" panose="02000000000000000000" pitchFamily="2" charset="0"/>
              </a:rPr>
              <a:t>hyperpolarizing</a:t>
            </a:r>
            <a:r>
              <a:rPr lang="en-US" dirty="0">
                <a:ea typeface="Roboto Condensed" panose="02000000000000000000" pitchFamily="2" charset="0"/>
                <a:cs typeface="Roboto Condensed" panose="02000000000000000000" pitchFamily="2" charset="0"/>
              </a:rPr>
              <a:t> phase – weaken synaptic strength </a:t>
            </a:r>
          </a:p>
        </p:txBody>
      </p:sp>
      <p:pic>
        <p:nvPicPr>
          <p:cNvPr id="4" name="Picture 3"/>
          <p:cNvPicPr>
            <a:picLocks noChangeAspect="1"/>
          </p:cNvPicPr>
          <p:nvPr/>
        </p:nvPicPr>
        <p:blipFill>
          <a:blip r:embed="rId2"/>
          <a:stretch>
            <a:fillRect/>
          </a:stretch>
        </p:blipFill>
        <p:spPr>
          <a:xfrm>
            <a:off x="198854" y="3496469"/>
            <a:ext cx="5228281" cy="2492741"/>
          </a:xfrm>
          <a:prstGeom prst="rect">
            <a:avLst/>
          </a:prstGeom>
        </p:spPr>
      </p:pic>
      <p:sp>
        <p:nvSpPr>
          <p:cNvPr id="6" name="TextBox 5"/>
          <p:cNvSpPr txBox="1"/>
          <p:nvPr/>
        </p:nvSpPr>
        <p:spPr>
          <a:xfrm>
            <a:off x="505402" y="6085087"/>
            <a:ext cx="9264071" cy="307777"/>
          </a:xfrm>
          <a:prstGeom prst="rect">
            <a:avLst/>
          </a:prstGeom>
          <a:noFill/>
        </p:spPr>
        <p:txBody>
          <a:bodyPr wrap="square" rtlCol="0">
            <a:spAutoFit/>
          </a:bodyPr>
          <a:lstStyle/>
          <a:p>
            <a:r>
              <a:rPr lang="en-US" sz="1400" dirty="0">
                <a:ea typeface="Roboto Condensed" panose="02000000000000000000" pitchFamily="2" charset="0"/>
                <a:cs typeface="Roboto Condensed" panose="02000000000000000000" pitchFamily="2" charset="0"/>
              </a:rPr>
              <a:t>Zanos S.. 2013.</a:t>
            </a:r>
          </a:p>
        </p:txBody>
      </p:sp>
      <p:sp>
        <p:nvSpPr>
          <p:cNvPr id="7" name="Rectangle 6"/>
          <p:cNvSpPr/>
          <p:nvPr/>
        </p:nvSpPr>
        <p:spPr>
          <a:xfrm>
            <a:off x="5471690" y="3958009"/>
            <a:ext cx="2853160" cy="1938992"/>
          </a:xfrm>
          <a:prstGeom prst="rect">
            <a:avLst/>
          </a:prstGeom>
        </p:spPr>
        <p:txBody>
          <a:bodyPr wrap="square">
            <a:spAutoFit/>
          </a:bodyPr>
          <a:lstStyle/>
          <a:p>
            <a:pPr marL="285750" indent="-285750">
              <a:buFont typeface="Arial" panose="020B0604020202020204" pitchFamily="34" charset="0"/>
              <a:buChar char="•"/>
            </a:pPr>
            <a:r>
              <a:rPr lang="en-US" sz="2400" dirty="0">
                <a:ea typeface="Roboto Condensed" panose="02000000000000000000" pitchFamily="2" charset="0"/>
                <a:cs typeface="Roboto Condensed" panose="02000000000000000000" pitchFamily="2" charset="0"/>
              </a:rPr>
              <a:t>0.5 mm exposed tip (0.06mm</a:t>
            </a:r>
            <a:r>
              <a:rPr lang="en-US" sz="2400" baseline="30000" dirty="0">
                <a:ea typeface="Roboto Condensed" panose="02000000000000000000" pitchFamily="2" charset="0"/>
                <a:cs typeface="Roboto Condensed" panose="02000000000000000000" pitchFamily="2" charset="0"/>
              </a:rPr>
              <a:t>2 </a:t>
            </a:r>
            <a:r>
              <a:rPr lang="en-US" sz="2400" dirty="0">
                <a:ea typeface="Roboto Condensed" panose="02000000000000000000" pitchFamily="2" charset="0"/>
                <a:cs typeface="Roboto Condensed" panose="02000000000000000000" pitchFamily="2" charset="0"/>
              </a:rPr>
              <a:t>area) epidural electrodes</a:t>
            </a:r>
          </a:p>
          <a:p>
            <a:pPr marL="742950" lvl="1" indent="-285750">
              <a:buFont typeface="Arial" panose="020B0604020202020204" pitchFamily="34" charset="0"/>
              <a:buChar char="•"/>
            </a:pPr>
            <a:endParaRPr lang="en-US" sz="2400" dirty="0">
              <a:ea typeface="Roboto Condensed" panose="02000000000000000000" pitchFamily="2" charset="0"/>
              <a:cs typeface="Roboto Condensed" panose="02000000000000000000" pitchFamily="2" charset="0"/>
            </a:endParaRPr>
          </a:p>
        </p:txBody>
      </p:sp>
      <p:sp>
        <p:nvSpPr>
          <p:cNvPr id="5" name="Slide Number Placeholder 4"/>
          <p:cNvSpPr>
            <a:spLocks noGrp="1"/>
          </p:cNvSpPr>
          <p:nvPr>
            <p:ph type="sldNum" sz="quarter" idx="12"/>
          </p:nvPr>
        </p:nvSpPr>
        <p:spPr/>
        <p:txBody>
          <a:bodyPr/>
          <a:lstStyle/>
          <a:p>
            <a:fld id="{6AA47257-7D4E-4911-A629-530F50ACB28F}" type="slidenum">
              <a:rPr lang="en-US" smtClean="0"/>
              <a:t>82</a:t>
            </a:fld>
            <a:endParaRPr lang="en-US" dirty="0"/>
          </a:p>
        </p:txBody>
      </p:sp>
    </p:spTree>
    <p:extLst>
      <p:ext uri="{BB962C8B-B14F-4D97-AF65-F5344CB8AC3E}">
        <p14:creationId xmlns:p14="http://schemas.microsoft.com/office/powerpoint/2010/main" val="15542337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ea typeface="Roboto Condensed" panose="02000000000000000000" pitchFamily="2" charset="0"/>
                <a:cs typeface="Roboto Condensed" panose="02000000000000000000" pitchFamily="2" charset="0"/>
              </a:rPr>
              <a:t>How do we measure short term plasticity changes? </a:t>
            </a:r>
          </a:p>
        </p:txBody>
      </p:sp>
      <p:pic>
        <p:nvPicPr>
          <p:cNvPr id="4" name="Picture 3"/>
          <p:cNvPicPr>
            <a:picLocks noChangeAspect="1"/>
          </p:cNvPicPr>
          <p:nvPr/>
        </p:nvPicPr>
        <p:blipFill>
          <a:blip r:embed="rId2"/>
          <a:stretch>
            <a:fillRect/>
          </a:stretch>
        </p:blipFill>
        <p:spPr>
          <a:xfrm>
            <a:off x="854245" y="4071686"/>
            <a:ext cx="3676431" cy="1722146"/>
          </a:xfrm>
          <a:prstGeom prst="rect">
            <a:avLst/>
          </a:prstGeom>
        </p:spPr>
      </p:pic>
      <p:sp>
        <p:nvSpPr>
          <p:cNvPr id="5" name="TextBox 4"/>
          <p:cNvSpPr txBox="1"/>
          <p:nvPr/>
        </p:nvSpPr>
        <p:spPr>
          <a:xfrm>
            <a:off x="267855" y="6013450"/>
            <a:ext cx="9264071" cy="307777"/>
          </a:xfrm>
          <a:prstGeom prst="rect">
            <a:avLst/>
          </a:prstGeom>
          <a:noFill/>
        </p:spPr>
        <p:txBody>
          <a:bodyPr wrap="square" rtlCol="0">
            <a:spAutoFit/>
          </a:bodyPr>
          <a:lstStyle/>
          <a:p>
            <a:r>
              <a:rPr lang="en-US" sz="1400" dirty="0">
                <a:ea typeface="Roboto Condensed" panose="02000000000000000000" pitchFamily="2" charset="0"/>
                <a:cs typeface="Roboto Condensed" panose="02000000000000000000" pitchFamily="2" charset="0"/>
              </a:rPr>
              <a:t>Keller CJ, et al, 2014</a:t>
            </a:r>
          </a:p>
        </p:txBody>
      </p:sp>
      <p:pic>
        <p:nvPicPr>
          <p:cNvPr id="6" name="Picture 5"/>
          <p:cNvPicPr>
            <a:picLocks noChangeAspect="1"/>
          </p:cNvPicPr>
          <p:nvPr/>
        </p:nvPicPr>
        <p:blipFill>
          <a:blip r:embed="rId3"/>
          <a:stretch>
            <a:fillRect/>
          </a:stretch>
        </p:blipFill>
        <p:spPr>
          <a:xfrm>
            <a:off x="1310634" y="1751333"/>
            <a:ext cx="2763655" cy="2100736"/>
          </a:xfrm>
          <a:prstGeom prst="rect">
            <a:avLst/>
          </a:prstGeom>
        </p:spPr>
      </p:pic>
      <p:sp>
        <p:nvSpPr>
          <p:cNvPr id="3" name="Rectangle 2"/>
          <p:cNvSpPr/>
          <p:nvPr/>
        </p:nvSpPr>
        <p:spPr>
          <a:xfrm>
            <a:off x="4530676" y="1911691"/>
            <a:ext cx="4572000" cy="3170099"/>
          </a:xfrm>
          <a:prstGeom prst="rect">
            <a:avLst/>
          </a:prstGeom>
        </p:spPr>
        <p:txBody>
          <a:bodyPr>
            <a:spAutoFit/>
          </a:bodyPr>
          <a:lstStyle/>
          <a:p>
            <a:pPr marL="342900" indent="-342900">
              <a:buFont typeface="Arial" charset="0"/>
              <a:buChar char="•"/>
            </a:pPr>
            <a:r>
              <a:rPr lang="en-US" sz="2000" dirty="0">
                <a:ea typeface="Roboto Condensed" panose="02000000000000000000" pitchFamily="2" charset="0"/>
                <a:cs typeface="Roboto Condensed" panose="02000000000000000000" pitchFamily="2" charset="0"/>
              </a:rPr>
              <a:t>Cortico-cortical evoked potentials (CCEP)</a:t>
            </a:r>
          </a:p>
          <a:p>
            <a:pPr marL="342900" indent="-342900">
              <a:buFont typeface="Arial" charset="0"/>
              <a:buChar char="•"/>
            </a:pPr>
            <a:endParaRPr lang="en-US" sz="2000" dirty="0">
              <a:ea typeface="Roboto Condensed" panose="02000000000000000000" pitchFamily="2" charset="0"/>
              <a:cs typeface="Roboto Condensed" panose="02000000000000000000" pitchFamily="2" charset="0"/>
            </a:endParaRPr>
          </a:p>
          <a:p>
            <a:pPr marL="342900" indent="-342900">
              <a:buFont typeface="Arial" charset="0"/>
              <a:buChar char="•"/>
            </a:pPr>
            <a:r>
              <a:rPr lang="en-US" sz="2000" dirty="0">
                <a:ea typeface="Roboto Condensed" panose="02000000000000000000" pitchFamily="2" charset="0"/>
                <a:cs typeface="Roboto Condensed" panose="02000000000000000000" pitchFamily="2" charset="0"/>
              </a:rPr>
              <a:t>Early component (10-50 ms post stimulation) - </a:t>
            </a:r>
            <a:r>
              <a:rPr lang="en-US" sz="2000" b="1" dirty="0">
                <a:ea typeface="Roboto Condensed" panose="02000000000000000000" pitchFamily="2" charset="0"/>
                <a:cs typeface="Roboto Condensed" panose="02000000000000000000" pitchFamily="2" charset="0"/>
              </a:rPr>
              <a:t>excitatory</a:t>
            </a:r>
          </a:p>
          <a:p>
            <a:pPr marL="342900" indent="-342900">
              <a:buFont typeface="Arial" charset="0"/>
              <a:buChar char="•"/>
            </a:pPr>
            <a:endParaRPr lang="en-US" sz="2000" dirty="0">
              <a:ea typeface="Roboto Condensed" panose="02000000000000000000" pitchFamily="2" charset="0"/>
              <a:cs typeface="Roboto Condensed" panose="02000000000000000000" pitchFamily="2" charset="0"/>
            </a:endParaRPr>
          </a:p>
          <a:p>
            <a:pPr marL="342900" indent="-342900">
              <a:buFont typeface="Arial" charset="0"/>
              <a:buChar char="•"/>
            </a:pPr>
            <a:r>
              <a:rPr lang="en-US" sz="2000" dirty="0">
                <a:ea typeface="Roboto Condensed" panose="02000000000000000000" pitchFamily="2" charset="0"/>
                <a:cs typeface="Roboto Condensed" panose="02000000000000000000" pitchFamily="2" charset="0"/>
              </a:rPr>
              <a:t>Late component (100-300 ms post stimulation) </a:t>
            </a:r>
            <a:r>
              <a:rPr lang="mr-IN" sz="2000" dirty="0">
                <a:ea typeface="Roboto Condensed" panose="02000000000000000000" pitchFamily="2" charset="0"/>
                <a:cs typeface="Roboto Condensed" panose="02000000000000000000" pitchFamily="2" charset="0"/>
              </a:rPr>
              <a:t>–</a:t>
            </a:r>
            <a:r>
              <a:rPr lang="en-US" sz="2000" dirty="0">
                <a:ea typeface="Roboto Condensed" panose="02000000000000000000" pitchFamily="2" charset="0"/>
                <a:cs typeface="Roboto Condensed" panose="02000000000000000000" pitchFamily="2" charset="0"/>
              </a:rPr>
              <a:t> </a:t>
            </a:r>
            <a:r>
              <a:rPr lang="en-US" sz="2000" b="1" dirty="0">
                <a:ea typeface="Roboto Condensed" panose="02000000000000000000" pitchFamily="2" charset="0"/>
                <a:cs typeface="Roboto Condensed" panose="02000000000000000000" pitchFamily="2" charset="0"/>
              </a:rPr>
              <a:t>inhibitory</a:t>
            </a:r>
            <a:r>
              <a:rPr lang="en-US" sz="2000" dirty="0">
                <a:ea typeface="Roboto Condensed" panose="02000000000000000000" pitchFamily="2" charset="0"/>
                <a:cs typeface="Roboto Condensed" panose="02000000000000000000" pitchFamily="2" charset="0"/>
              </a:rPr>
              <a:t> </a:t>
            </a:r>
          </a:p>
          <a:p>
            <a:pPr marL="342900" indent="-342900">
              <a:buFont typeface="Arial" charset="0"/>
              <a:buChar char="•"/>
            </a:pPr>
            <a:endParaRPr lang="en-US" sz="2000" dirty="0">
              <a:ea typeface="Roboto Condensed" panose="02000000000000000000" pitchFamily="2" charset="0"/>
              <a:cs typeface="Roboto Condensed" panose="02000000000000000000" pitchFamily="2" charset="0"/>
            </a:endParaRPr>
          </a:p>
          <a:p>
            <a:pPr marL="342900" indent="-342900">
              <a:buFont typeface="Arial" charset="0"/>
              <a:buChar char="•"/>
            </a:pPr>
            <a:r>
              <a:rPr lang="en-US" sz="2000" b="1" dirty="0">
                <a:ea typeface="Roboto Condensed" panose="02000000000000000000" pitchFamily="2" charset="0"/>
                <a:cs typeface="Roboto Condensed" panose="02000000000000000000" pitchFamily="2" charset="0"/>
              </a:rPr>
              <a:t>Measure modification of these </a:t>
            </a:r>
          </a:p>
        </p:txBody>
      </p:sp>
      <p:sp>
        <p:nvSpPr>
          <p:cNvPr id="8" name="Lightning Bolt 7"/>
          <p:cNvSpPr/>
          <p:nvPr/>
        </p:nvSpPr>
        <p:spPr>
          <a:xfrm rot="215324">
            <a:off x="1915904" y="2455866"/>
            <a:ext cx="409804" cy="450334"/>
          </a:xfrm>
          <a:prstGeom prst="lightningBolt">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7" name="Slide Number Placeholder 6"/>
          <p:cNvSpPr>
            <a:spLocks noGrp="1"/>
          </p:cNvSpPr>
          <p:nvPr>
            <p:ph type="sldNum" sz="quarter" idx="12"/>
          </p:nvPr>
        </p:nvSpPr>
        <p:spPr/>
        <p:txBody>
          <a:bodyPr/>
          <a:lstStyle/>
          <a:p>
            <a:fld id="{6AA47257-7D4E-4911-A629-530F50ACB28F}" type="slidenum">
              <a:rPr lang="en-US" smtClean="0"/>
              <a:t>83</a:t>
            </a:fld>
            <a:endParaRPr lang="en-US" dirty="0"/>
          </a:p>
        </p:txBody>
      </p:sp>
    </p:spTree>
    <p:extLst>
      <p:ext uri="{BB962C8B-B14F-4D97-AF65-F5344CB8AC3E}">
        <p14:creationId xmlns:p14="http://schemas.microsoft.com/office/powerpoint/2010/main" val="317687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7626"/>
            <a:ext cx="7886700" cy="1325563"/>
          </a:xfrm>
        </p:spPr>
        <p:txBody>
          <a:bodyPr/>
          <a:lstStyle/>
          <a:p>
            <a:pPr algn="ctr"/>
            <a:r>
              <a:rPr lang="en-US" altLang="en-US" dirty="0">
                <a:latin typeface="Roboto Condensed" panose="02000000000000000000" pitchFamily="2" charset="0"/>
                <a:ea typeface="Roboto Condensed" panose="02000000000000000000" pitchFamily="2" charset="0"/>
                <a:cs typeface="Roboto Condensed" panose="02000000000000000000" pitchFamily="2" charset="0"/>
              </a:rPr>
              <a:t>(1) Beta stimulation project</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Rectangle 3"/>
          <p:cNvSpPr/>
          <p:nvPr/>
        </p:nvSpPr>
        <p:spPr>
          <a:xfrm>
            <a:off x="370571" y="1486030"/>
            <a:ext cx="8604095" cy="2677656"/>
          </a:xfrm>
          <a:prstGeom prst="rect">
            <a:avLst/>
          </a:prstGeom>
        </p:spPr>
        <p:txBody>
          <a:bodyPr wrap="square">
            <a:spAutoFit/>
          </a:bodyPr>
          <a:lstStyle/>
          <a:p>
            <a:pPr marL="285750" indent="-285750">
              <a:buFont typeface="Arial" panose="020B0604020202020204" pitchFamily="34" charset="0"/>
              <a:buChar char="•"/>
            </a:pPr>
            <a:r>
              <a:rPr lang="en-US" sz="2800" b="1" dirty="0">
                <a:latin typeface="Roboto Condensed" panose="02000000000000000000" pitchFamily="2" charset="0"/>
                <a:ea typeface="Roboto Condensed" panose="02000000000000000000" pitchFamily="2" charset="0"/>
                <a:cs typeface="Roboto Condensed" panose="02000000000000000000" pitchFamily="2" charset="0"/>
              </a:rPr>
              <a:t>Motivation: </a:t>
            </a:r>
            <a:r>
              <a:rPr lang="en-US" sz="2800" dirty="0">
                <a:latin typeface="Roboto Condensed" panose="02000000000000000000" pitchFamily="2" charset="0"/>
                <a:ea typeface="Roboto Condensed" panose="02000000000000000000" pitchFamily="2" charset="0"/>
                <a:cs typeface="Roboto Condensed" panose="02000000000000000000" pitchFamily="2" charset="0"/>
              </a:rPr>
              <a:t>Enhance connections in the brain for neurorehabilation</a:t>
            </a:r>
          </a:p>
          <a:p>
            <a:pPr marL="285750" indent="-285750">
              <a:buFont typeface="Arial" panose="020B0604020202020204" pitchFamily="34" charset="0"/>
              <a:buChar char="•"/>
            </a:pPr>
            <a:r>
              <a:rPr lang="en-US" sz="2800" b="1" dirty="0">
                <a:latin typeface="Roboto Condensed" panose="02000000000000000000" pitchFamily="2" charset="0"/>
                <a:ea typeface="Roboto Condensed" panose="02000000000000000000" pitchFamily="2" charset="0"/>
                <a:cs typeface="Roboto Condensed" panose="02000000000000000000" pitchFamily="2" charset="0"/>
              </a:rPr>
              <a:t>Goal:</a:t>
            </a:r>
            <a:r>
              <a:rPr lang="en-US" sz="2800" dirty="0">
                <a:latin typeface="Roboto Condensed" panose="02000000000000000000" pitchFamily="2" charset="0"/>
                <a:ea typeface="Roboto Condensed" panose="02000000000000000000" pitchFamily="2" charset="0"/>
                <a:cs typeface="Roboto Condensed" panose="02000000000000000000" pitchFamily="2" charset="0"/>
              </a:rPr>
              <a:t> Test a spontaneous beta-oscillation driven closed loop stimulation protocol to modify short term plasticity in humans </a:t>
            </a:r>
          </a:p>
          <a:p>
            <a:pPr marL="285750" indent="-285750">
              <a:buFont typeface="Arial" panose="020B0604020202020204" pitchFamily="34" charset="0"/>
              <a:buChar char="•"/>
            </a:pPr>
            <a:endParaRPr lang="en-US" sz="28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6773" y="3485530"/>
            <a:ext cx="3899627" cy="3175619"/>
          </a:xfrm>
          <a:prstGeom prst="rect">
            <a:avLst/>
          </a:prstGeom>
        </p:spPr>
      </p:pic>
      <p:sp>
        <p:nvSpPr>
          <p:cNvPr id="3" name="Slide Number Placeholder 2"/>
          <p:cNvSpPr>
            <a:spLocks noGrp="1"/>
          </p:cNvSpPr>
          <p:nvPr>
            <p:ph type="sldNum" sz="quarter" idx="12"/>
          </p:nvPr>
        </p:nvSpPr>
        <p:spPr/>
        <p:txBody>
          <a:bodyPr/>
          <a:lstStyle/>
          <a:p>
            <a:fld id="{6AA47257-7D4E-4911-A629-530F50ACB28F}" type="slidenum">
              <a:rPr lang="en-US" smtClean="0"/>
              <a:t>84</a:t>
            </a:fld>
            <a:endParaRPr lang="en-US" dirty="0"/>
          </a:p>
        </p:txBody>
      </p:sp>
    </p:spTree>
    <p:extLst>
      <p:ext uri="{BB962C8B-B14F-4D97-AF65-F5344CB8AC3E}">
        <p14:creationId xmlns:p14="http://schemas.microsoft.com/office/powerpoint/2010/main" val="12734044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55" y="93890"/>
            <a:ext cx="9554711" cy="1325563"/>
          </a:xfrm>
        </p:spPr>
        <p:txBody>
          <a:bodyPr/>
          <a:lstStyle/>
          <a:p>
            <a:pPr algn="ctr"/>
            <a:r>
              <a:rPr lang="en-US" altLang="en-US" dirty="0">
                <a:ea typeface="Roboto Condensed" panose="02000000000000000000" pitchFamily="2" charset="0"/>
                <a:cs typeface="Roboto Condensed" panose="02000000000000000000" pitchFamily="2" charset="0"/>
              </a:rPr>
              <a:t>Beta stimulation experimental paradigm</a:t>
            </a:r>
            <a:endParaRPr lang="en-US" dirty="0">
              <a:ea typeface="Roboto Condensed" panose="02000000000000000000" pitchFamily="2" charset="0"/>
              <a:cs typeface="Roboto Condensed" panose="02000000000000000000" pitchFamily="2"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0512" y="5551965"/>
            <a:ext cx="914400" cy="1143000"/>
          </a:xfrm>
          <a:prstGeom prst="rect">
            <a:avLst/>
          </a:prstGeom>
        </p:spPr>
      </p:pic>
      <p:sp>
        <p:nvSpPr>
          <p:cNvPr id="5" name="TextBox 4"/>
          <p:cNvSpPr txBox="1"/>
          <p:nvPr/>
        </p:nvSpPr>
        <p:spPr>
          <a:xfrm>
            <a:off x="4739026" y="5551965"/>
            <a:ext cx="3141324" cy="1200329"/>
          </a:xfrm>
          <a:prstGeom prst="rect">
            <a:avLst/>
          </a:prstGeom>
          <a:noFill/>
        </p:spPr>
        <p:txBody>
          <a:bodyPr wrap="square" rtlCol="0">
            <a:spAutoFit/>
          </a:bodyPr>
          <a:lstStyle/>
          <a:p>
            <a:r>
              <a:rPr lang="en-US" sz="1200" dirty="0">
                <a:latin typeface="Roboto Condensed" panose="02000000000000000000" pitchFamily="2" charset="0"/>
                <a:ea typeface="Roboto Condensed" panose="02000000000000000000" pitchFamily="2" charset="0"/>
                <a:cs typeface="Roboto Condensed" panose="02000000000000000000" pitchFamily="2" charset="0"/>
              </a:rPr>
              <a:t>Olson JD*, Caldwell DJ*, et al. “Dose dependent enhancement of Cortico-Cortical Evoked Potentials during Beta-Oscillation Triggered Direct Electrical Stimulation of Human Cortex”, </a:t>
            </a:r>
          </a:p>
          <a:p>
            <a:r>
              <a:rPr lang="en-US" sz="1200" dirty="0">
                <a:latin typeface="Roboto Condensed" panose="02000000000000000000" pitchFamily="2" charset="0"/>
                <a:ea typeface="Roboto Condensed" panose="02000000000000000000" pitchFamily="2" charset="0"/>
                <a:cs typeface="Roboto Condensed" panose="02000000000000000000" pitchFamily="2" charset="0"/>
              </a:rPr>
              <a:t>In Preparation </a:t>
            </a:r>
          </a:p>
          <a:p>
            <a:r>
              <a:rPr lang="en-US" sz="1200" dirty="0">
                <a:latin typeface="Roboto Condensed" panose="02000000000000000000" pitchFamily="2" charset="0"/>
                <a:ea typeface="Roboto Condensed" panose="02000000000000000000" pitchFamily="2" charset="0"/>
                <a:cs typeface="Roboto Condensed" panose="02000000000000000000" pitchFamily="2" charset="0"/>
              </a:rPr>
              <a:t>*These authors contributed equally </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r="30065" b="43669"/>
          <a:stretch/>
        </p:blipFill>
        <p:spPr>
          <a:xfrm>
            <a:off x="0" y="1670431"/>
            <a:ext cx="6394862" cy="1981232"/>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299" t="60076" r="460" b="-7653"/>
          <a:stretch/>
        </p:blipFill>
        <p:spPr>
          <a:xfrm>
            <a:off x="49505" y="3584293"/>
            <a:ext cx="8983257" cy="1673344"/>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70335" t="-619" r="3" b="51804"/>
          <a:stretch/>
        </p:blipFill>
        <p:spPr>
          <a:xfrm>
            <a:off x="6394862" y="1613102"/>
            <a:ext cx="2422967" cy="1533731"/>
          </a:xfrm>
          <a:prstGeom prst="rect">
            <a:avLst/>
          </a:prstGeom>
        </p:spPr>
      </p:pic>
      <p:sp>
        <p:nvSpPr>
          <p:cNvPr id="4" name="Slide Number Placeholder 3"/>
          <p:cNvSpPr>
            <a:spLocks noGrp="1"/>
          </p:cNvSpPr>
          <p:nvPr>
            <p:ph type="sldNum" sz="quarter" idx="12"/>
          </p:nvPr>
        </p:nvSpPr>
        <p:spPr/>
        <p:txBody>
          <a:bodyPr/>
          <a:lstStyle/>
          <a:p>
            <a:fld id="{6AA47257-7D4E-4911-A629-530F50ACB28F}" type="slidenum">
              <a:rPr lang="en-US" smtClean="0"/>
              <a:t>85</a:t>
            </a:fld>
            <a:endParaRPr lang="en-US" dirty="0"/>
          </a:p>
        </p:txBody>
      </p:sp>
    </p:spTree>
    <p:extLst>
      <p:ext uri="{BB962C8B-B14F-4D97-AF65-F5344CB8AC3E}">
        <p14:creationId xmlns:p14="http://schemas.microsoft.com/office/powerpoint/2010/main" val="381242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55" y="-160750"/>
            <a:ext cx="9554711" cy="1325563"/>
          </a:xfrm>
        </p:spPr>
        <p:txBody>
          <a:bodyPr/>
          <a:lstStyle/>
          <a:p>
            <a:pPr algn="ctr"/>
            <a:r>
              <a:rPr lang="en-US" altLang="en-US" dirty="0">
                <a:latin typeface="Roboto Condensed" panose="02000000000000000000" pitchFamily="2" charset="0"/>
                <a:ea typeface="Roboto Condensed" panose="02000000000000000000" pitchFamily="2" charset="0"/>
                <a:cs typeface="Roboto Condensed" panose="02000000000000000000" pitchFamily="2" charset="0"/>
              </a:rPr>
              <a:t>Calculating phase of delivery</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 name="Rectangle 7"/>
          <p:cNvSpPr/>
          <p:nvPr/>
        </p:nvSpPr>
        <p:spPr>
          <a:xfrm>
            <a:off x="370571" y="767973"/>
            <a:ext cx="8604095" cy="1754326"/>
          </a:xfrm>
          <a:prstGeom prst="rect">
            <a:avLst/>
          </a:prstGeom>
        </p:spPr>
        <p:txBody>
          <a:bodyPr wrap="square">
            <a:spAutoFit/>
          </a:bodyPr>
          <a:lstStyle/>
          <a:p>
            <a:r>
              <a:rPr lang="en-US" b="1" dirty="0">
                <a:latin typeface="Roboto Condensed" panose="02000000000000000000" pitchFamily="2" charset="0"/>
                <a:ea typeface="Roboto Condensed" panose="02000000000000000000" pitchFamily="2" charset="0"/>
                <a:cs typeface="Roboto Condensed" panose="02000000000000000000" pitchFamily="2" charset="0"/>
              </a:rPr>
              <a:t>Method: </a:t>
            </a:r>
          </a:p>
          <a:p>
            <a:pPr marL="742950" lvl="1" indent="-285750">
              <a:buFont typeface="Arial" panose="020B0604020202020204" pitchFamily="34" charset="0"/>
              <a:buChar char="•"/>
            </a:pPr>
            <a:r>
              <a:rPr lang="en-US" dirty="0">
                <a:latin typeface="Roboto Condensed" panose="02000000000000000000" pitchFamily="2" charset="0"/>
                <a:ea typeface="Roboto Condensed" panose="02000000000000000000" pitchFamily="2" charset="0"/>
                <a:cs typeface="Roboto Condensed" panose="02000000000000000000" pitchFamily="2" charset="0"/>
              </a:rPr>
              <a:t>Levenberg–Marquardt algorithm  </a:t>
            </a:r>
          </a:p>
          <a:p>
            <a:pPr marL="742950" lvl="1" indent="-285750">
              <a:buFont typeface="Arial" panose="020B0604020202020204" pitchFamily="34" charset="0"/>
              <a:buChar char="•"/>
            </a:pPr>
            <a:r>
              <a:rPr lang="en-US" dirty="0">
                <a:latin typeface="Roboto Condensed" panose="02000000000000000000" pitchFamily="2" charset="0"/>
                <a:ea typeface="Roboto Condensed" panose="02000000000000000000" pitchFamily="2" charset="0"/>
                <a:cs typeface="Roboto Condensed" panose="02000000000000000000" pitchFamily="2" charset="0"/>
              </a:rPr>
              <a:t>Fit sine wave (10-30 Hz) from 50 ms before to the time of stimulus on the raw and causal beta filtered signal</a:t>
            </a:r>
          </a:p>
          <a:p>
            <a:pPr marL="742950" lvl="1" indent="-285750">
              <a:buFont typeface="Arial" panose="020B0604020202020204" pitchFamily="34" charset="0"/>
              <a:buChar char="•"/>
            </a:pPr>
            <a:r>
              <a:rPr lang="en-US" dirty="0">
                <a:latin typeface="Roboto Condensed" panose="02000000000000000000" pitchFamily="2" charset="0"/>
                <a:ea typeface="Roboto Condensed" panose="02000000000000000000" pitchFamily="2" charset="0"/>
                <a:cs typeface="Roboto Condensed" panose="02000000000000000000" pitchFamily="2" charset="0"/>
              </a:rPr>
              <a:t>Estimate instantaneous delivery phase</a:t>
            </a:r>
          </a:p>
          <a:p>
            <a:pPr marL="742950" lvl="1" indent="-285750">
              <a:buFont typeface="Arial" panose="020B0604020202020204" pitchFamily="34" charset="0"/>
              <a:buChar char="•"/>
            </a:pPr>
            <a:r>
              <a:rPr lang="en-US" b="1" dirty="0">
                <a:latin typeface="Roboto Condensed" panose="02000000000000000000" pitchFamily="2" charset="0"/>
                <a:ea typeface="Roboto Condensed" panose="02000000000000000000" pitchFamily="2" charset="0"/>
                <a:cs typeface="Roboto Condensed" panose="02000000000000000000" pitchFamily="2" charset="0"/>
              </a:rPr>
              <a:t>Some subjects within 4° of phase delivery on average – others 100 °</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9675" y="2758089"/>
            <a:ext cx="4284991" cy="4023711"/>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60446" r="21251" b="85532"/>
          <a:stretch/>
        </p:blipFill>
        <p:spPr>
          <a:xfrm>
            <a:off x="6459090" y="2522299"/>
            <a:ext cx="746160" cy="49498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32" y="2821903"/>
            <a:ext cx="4302668" cy="4036098"/>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79969" b="85439"/>
          <a:stretch/>
        </p:blipFill>
        <p:spPr>
          <a:xfrm>
            <a:off x="1826366" y="2600063"/>
            <a:ext cx="867428" cy="529168"/>
          </a:xfrm>
          <a:prstGeom prst="rect">
            <a:avLst/>
          </a:prstGeom>
        </p:spPr>
      </p:pic>
      <p:sp>
        <p:nvSpPr>
          <p:cNvPr id="3" name="Slide Number Placeholder 2"/>
          <p:cNvSpPr>
            <a:spLocks noGrp="1"/>
          </p:cNvSpPr>
          <p:nvPr>
            <p:ph type="sldNum" sz="quarter" idx="12"/>
          </p:nvPr>
        </p:nvSpPr>
        <p:spPr/>
        <p:txBody>
          <a:bodyPr/>
          <a:lstStyle/>
          <a:p>
            <a:fld id="{6AA47257-7D4E-4911-A629-530F50ACB28F}" type="slidenum">
              <a:rPr lang="en-US" smtClean="0"/>
              <a:t>86</a:t>
            </a:fld>
            <a:endParaRPr lang="en-US" dirty="0"/>
          </a:p>
        </p:txBody>
      </p:sp>
    </p:spTree>
    <p:extLst>
      <p:ext uri="{BB962C8B-B14F-4D97-AF65-F5344CB8AC3E}">
        <p14:creationId xmlns:p14="http://schemas.microsoft.com/office/powerpoint/2010/main" val="26363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3846"/>
            <a:ext cx="9143999" cy="1325563"/>
          </a:xfrm>
        </p:spPr>
        <p:txBody>
          <a:bodyPr>
            <a:normAutofit/>
          </a:bodyPr>
          <a:lstStyle/>
          <a:p>
            <a:pPr algn="ctr"/>
            <a:r>
              <a:rPr lang="en-US" altLang="en-US" sz="3600" dirty="0">
                <a:latin typeface="Roboto Condensed" panose="02000000000000000000" pitchFamily="2" charset="0"/>
                <a:ea typeface="Roboto Condensed" panose="02000000000000000000" pitchFamily="2" charset="0"/>
                <a:cs typeface="Roboto Condensed" panose="02000000000000000000" pitchFamily="2" charset="0"/>
              </a:rPr>
              <a:t>Spatial selectivity – no clear phase dependence</a:t>
            </a:r>
            <a:endParaRPr lang="en-US" sz="36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4650"/>
          <a:stretch/>
        </p:blipFill>
        <p:spPr>
          <a:xfrm>
            <a:off x="5820833" y="1211717"/>
            <a:ext cx="2832100" cy="5240842"/>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1645" r="47511" b="26189"/>
          <a:stretch/>
        </p:blipFill>
        <p:spPr>
          <a:xfrm>
            <a:off x="2339988" y="936625"/>
            <a:ext cx="3277948" cy="2209801"/>
          </a:xfrm>
          <a:prstGeom prst="rect">
            <a:avLst/>
          </a:prstGeom>
        </p:spPr>
      </p:pic>
      <p:sp>
        <p:nvSpPr>
          <p:cNvPr id="3" name="Rectangle 2"/>
          <p:cNvSpPr/>
          <p:nvPr/>
        </p:nvSpPr>
        <p:spPr>
          <a:xfrm>
            <a:off x="95249" y="3308251"/>
            <a:ext cx="5981701" cy="2308324"/>
          </a:xfrm>
          <a:prstGeom prst="rect">
            <a:avLst/>
          </a:prstGeom>
        </p:spPr>
        <p:txBody>
          <a:bodyPr wrap="square">
            <a:spAutoFit/>
          </a:bodyPr>
          <a:lstStyle/>
          <a:p>
            <a:pPr marL="285750" indent="-285750">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Channels adjacent to stimulation sites </a:t>
            </a:r>
          </a:p>
          <a:p>
            <a:pPr marL="742950" lvl="1" indent="-285750">
              <a:buFont typeface="Arial" panose="020B0604020202020204" pitchFamily="34"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Do not always show evoked potentials</a:t>
            </a:r>
          </a:p>
          <a:p>
            <a:pPr marL="742950" lvl="1" indent="-285750">
              <a:buFont typeface="Arial" panose="020B0604020202020204" pitchFamily="34"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Effective connectivity</a:t>
            </a:r>
          </a:p>
          <a:p>
            <a:pPr marL="742950" lvl="1" indent="-285750">
              <a:buFont typeface="Arial" panose="020B0604020202020204" pitchFamily="34" charset="0"/>
              <a:buChar char="•"/>
            </a:pPr>
            <a:endParaRPr lang="en-US" sz="2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Example of no clear phase dependence</a:t>
            </a:r>
          </a:p>
          <a:p>
            <a:pPr marL="742950" lvl="1" indent="-285750">
              <a:buFont typeface="Arial" panose="020B0604020202020204" pitchFamily="34"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Both 90, 270° show effect </a:t>
            </a: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2400"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5" name="Oval 4"/>
          <p:cNvSpPr/>
          <p:nvPr/>
        </p:nvSpPr>
        <p:spPr>
          <a:xfrm>
            <a:off x="4249750" y="1624542"/>
            <a:ext cx="153975" cy="153975"/>
          </a:xfrm>
          <a:prstGeom prst="ellipse">
            <a:avLst/>
          </a:prstGeom>
          <a:solidFill>
            <a:srgbClr val="00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4403725" y="1552721"/>
            <a:ext cx="153975" cy="153975"/>
          </a:xfrm>
          <a:prstGeom prst="ellipse">
            <a:avLst/>
          </a:prstGeom>
          <a:solidFill>
            <a:srgbClr val="00B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p:cNvSpPr>
            <a:spLocks noGrp="1"/>
          </p:cNvSpPr>
          <p:nvPr>
            <p:ph type="sldNum" sz="quarter" idx="12"/>
          </p:nvPr>
        </p:nvSpPr>
        <p:spPr/>
        <p:txBody>
          <a:bodyPr/>
          <a:lstStyle/>
          <a:p>
            <a:fld id="{6AA47257-7D4E-4911-A629-530F50ACB28F}" type="slidenum">
              <a:rPr lang="en-US" smtClean="0"/>
              <a:t>87</a:t>
            </a:fld>
            <a:endParaRPr lang="en-US" dirty="0"/>
          </a:p>
        </p:txBody>
      </p:sp>
    </p:spTree>
    <p:extLst>
      <p:ext uri="{BB962C8B-B14F-4D97-AF65-F5344CB8AC3E}">
        <p14:creationId xmlns:p14="http://schemas.microsoft.com/office/powerpoint/2010/main" val="17989974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508" y="160601"/>
            <a:ext cx="8036985" cy="1325563"/>
          </a:xfrm>
        </p:spPr>
        <p:txBody>
          <a:bodyPr/>
          <a:lstStyle/>
          <a:p>
            <a:r>
              <a:rPr lang="en-US" altLang="en-US" dirty="0">
                <a:latin typeface="Roboto Condensed" panose="02000000000000000000" pitchFamily="2" charset="0"/>
                <a:ea typeface="Roboto Condensed" panose="02000000000000000000" pitchFamily="2" charset="0"/>
                <a:cs typeface="Roboto Condensed" panose="02000000000000000000" pitchFamily="2" charset="0"/>
              </a:rPr>
              <a:t>CCEP magnitude trend depending on number of conditioning stimuli</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4100" name="Picture 4" descr="combinedFigureMagExampl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36301"/>
            <a:ext cx="5854363" cy="43907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22306" y="2072727"/>
            <a:ext cx="3669294" cy="4708981"/>
          </a:xfrm>
          <a:prstGeom prst="rect">
            <a:avLst/>
          </a:prstGeom>
        </p:spPr>
        <p:txBody>
          <a:bodyPr wrap="square">
            <a:spAutoFit/>
          </a:bodyPr>
          <a:lstStyle/>
          <a:p>
            <a:pPr marL="457200" indent="-457200">
              <a:buFont typeface="Arial"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Dose dependent effect</a:t>
            </a:r>
          </a:p>
          <a:p>
            <a:endParaRPr lang="en-US" sz="2400" dirty="0">
              <a:latin typeface="Roboto Condensed" panose="02000000000000000000" pitchFamily="2" charset="0"/>
              <a:ea typeface="Roboto Condensed" panose="02000000000000000000" pitchFamily="2" charset="0"/>
              <a:cs typeface="Roboto Condensed" panose="02000000000000000000" pitchFamily="2" charset="0"/>
            </a:endParaRPr>
          </a:p>
          <a:p>
            <a:pPr marL="457200" indent="-457200">
              <a:buFont typeface="Arial"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Across subjects</a:t>
            </a:r>
          </a:p>
          <a:p>
            <a:endParaRPr lang="en-US" sz="2400" dirty="0">
              <a:latin typeface="Roboto Condensed" panose="02000000000000000000" pitchFamily="2" charset="0"/>
              <a:ea typeface="Roboto Condensed" panose="02000000000000000000" pitchFamily="2" charset="0"/>
              <a:cs typeface="Roboto Condensed" panose="02000000000000000000" pitchFamily="2" charset="0"/>
            </a:endParaRPr>
          </a:p>
          <a:p>
            <a:pPr marL="457200" indent="-457200">
              <a:buFont typeface="Arial"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Phase not as important as in primate studies</a:t>
            </a:r>
          </a:p>
          <a:p>
            <a:pPr marL="914400" lvl="1" indent="-457200">
              <a:buFont typeface="Arial" charset="0"/>
              <a:buChar char="•"/>
            </a:pPr>
            <a:r>
              <a:rPr lang="en-US" sz="2000" dirty="0">
                <a:latin typeface="Roboto Condensed" panose="02000000000000000000" pitchFamily="2" charset="0"/>
                <a:ea typeface="Roboto Condensed" panose="02000000000000000000" pitchFamily="2" charset="0"/>
                <a:cs typeface="Roboto Condensed" panose="02000000000000000000" pitchFamily="2" charset="0"/>
              </a:rPr>
              <a:t>Different electrode sizes, lengths of experiments, numbers of sessions</a:t>
            </a:r>
          </a:p>
          <a:p>
            <a:endParaRPr lang="en-US" sz="2400" dirty="0">
              <a:latin typeface="Roboto Condensed" panose="02000000000000000000" pitchFamily="2" charset="0"/>
              <a:ea typeface="Roboto Condensed" panose="02000000000000000000" pitchFamily="2" charset="0"/>
              <a:cs typeface="Roboto Condensed" panose="02000000000000000000" pitchFamily="2" charset="0"/>
            </a:endParaRPr>
          </a:p>
          <a:p>
            <a:pPr marL="457200" indent="-457200">
              <a:buFont typeface="Arial"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11% increase in CCEP magnitude</a:t>
            </a:r>
          </a:p>
          <a:p>
            <a:pPr marL="285750" indent="-285750">
              <a:buFont typeface="Arial" panose="020B0604020202020204" pitchFamily="34" charset="0"/>
              <a:buChar char="•"/>
            </a:pPr>
            <a:endParaRPr lang="en-US" sz="24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88</a:t>
            </a:fld>
            <a:endParaRPr lang="en-US" dirty="0"/>
          </a:p>
        </p:txBody>
      </p:sp>
    </p:spTree>
    <p:extLst>
      <p:ext uri="{BB962C8B-B14F-4D97-AF65-F5344CB8AC3E}">
        <p14:creationId xmlns:p14="http://schemas.microsoft.com/office/powerpoint/2010/main" val="12523949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33" y="-12838"/>
            <a:ext cx="10422466" cy="1325563"/>
          </a:xfrm>
        </p:spPr>
        <p:txBody>
          <a:bodyPr>
            <a:normAutofit/>
          </a:bodyPr>
          <a:lstStyle/>
          <a:p>
            <a:pPr algn="ctr"/>
            <a:r>
              <a:rPr lang="en-US" altLang="en-US" sz="4000" dirty="0">
                <a:latin typeface="Roboto Condensed" panose="02000000000000000000" pitchFamily="2" charset="0"/>
                <a:ea typeface="Roboto Condensed" panose="02000000000000000000" pitchFamily="2" charset="0"/>
                <a:cs typeface="Roboto Condensed" panose="02000000000000000000" pitchFamily="2" charset="0"/>
              </a:rPr>
              <a:t>ANOVA results across subjects and phase</a:t>
            </a:r>
            <a:endParaRPr lang="en-US" sz="40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4098" name="Picture 2" descr="anova_results_total.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69" r="7015" b="5889"/>
          <a:stretch/>
        </p:blipFill>
        <p:spPr bwMode="auto">
          <a:xfrm>
            <a:off x="220133" y="1441901"/>
            <a:ext cx="5359400" cy="47631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74267" y="1511835"/>
            <a:ext cx="3437466" cy="4770537"/>
          </a:xfrm>
          <a:prstGeom prst="rect">
            <a:avLst/>
          </a:prstGeom>
        </p:spPr>
        <p:txBody>
          <a:bodyPr wrap="square">
            <a:spAutoFit/>
          </a:bodyPr>
          <a:lstStyle/>
          <a:p>
            <a:r>
              <a:rPr lang="en-US" sz="2800" b="1" dirty="0">
                <a:latin typeface="Roboto Condensed" panose="02000000000000000000" pitchFamily="2" charset="0"/>
                <a:ea typeface="Roboto Condensed" panose="02000000000000000000" pitchFamily="2" charset="0"/>
                <a:cs typeface="Roboto Condensed" panose="02000000000000000000" pitchFamily="2" charset="0"/>
              </a:rPr>
              <a:t>Variability:</a:t>
            </a:r>
          </a:p>
          <a:p>
            <a:pPr marL="342900" indent="-342900">
              <a:buFont typeface="Arial" panose="020B0604020202020204" pitchFamily="34"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Size of response</a:t>
            </a:r>
          </a:p>
          <a:p>
            <a:pPr marL="342900" indent="-342900">
              <a:buFont typeface="Arial" panose="020B0604020202020204" pitchFamily="34"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Degree of response</a:t>
            </a:r>
          </a:p>
          <a:p>
            <a:pPr marL="342900" indent="-342900">
              <a:buFont typeface="Arial" panose="020B0604020202020204" pitchFamily="34" charset="0"/>
              <a:buChar char="•"/>
            </a:pPr>
            <a:endParaRPr lang="en-US" sz="2400"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Arial" panose="020B0604020202020204" pitchFamily="34" charset="0"/>
              <a:buChar char="•"/>
            </a:pPr>
            <a:endParaRPr lang="en-US" sz="2400" dirty="0">
              <a:latin typeface="Roboto Condensed" panose="02000000000000000000" pitchFamily="2" charset="0"/>
              <a:ea typeface="Roboto Condensed" panose="02000000000000000000" pitchFamily="2" charset="0"/>
              <a:cs typeface="Roboto Condensed" panose="02000000000000000000" pitchFamily="2" charset="0"/>
            </a:endParaRPr>
          </a:p>
          <a:p>
            <a:r>
              <a:rPr lang="en-US" sz="2800" b="1" dirty="0">
                <a:latin typeface="Roboto Condensed" panose="02000000000000000000" pitchFamily="2" charset="0"/>
                <a:ea typeface="Roboto Condensed" panose="02000000000000000000" pitchFamily="2" charset="0"/>
                <a:cs typeface="Roboto Condensed" panose="02000000000000000000" pitchFamily="2" charset="0"/>
              </a:rPr>
              <a:t>Why?</a:t>
            </a:r>
          </a:p>
          <a:p>
            <a:pPr marL="342900" indent="-342900">
              <a:buFont typeface="Arial" panose="020B0604020202020204" pitchFamily="34"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Electrode placement</a:t>
            </a:r>
          </a:p>
          <a:p>
            <a:pPr marL="342900" indent="-342900">
              <a:buFont typeface="Arial" panose="020B0604020202020204" pitchFamily="34"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Subject differences</a:t>
            </a:r>
          </a:p>
          <a:p>
            <a:pPr marL="342900" indent="-342900">
              <a:buFont typeface="Arial" panose="020B0604020202020204" pitchFamily="34"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Ongoing brain state</a:t>
            </a:r>
          </a:p>
          <a:p>
            <a:pPr marL="342900" indent="-342900">
              <a:buFont typeface="Arial" panose="020B0604020202020204" pitchFamily="34"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Medication status</a:t>
            </a:r>
            <a:endParaRPr lang="en-US" sz="2000" dirty="0">
              <a:latin typeface="Roboto Condensed" panose="02000000000000000000" pitchFamily="2" charset="0"/>
              <a:ea typeface="Roboto Condensed" panose="02000000000000000000" pitchFamily="2" charset="0"/>
              <a:cs typeface="Roboto Condensed" panose="02000000000000000000" pitchFamily="2" charset="0"/>
            </a:endParaRPr>
          </a:p>
          <a:p>
            <a:endParaRPr lang="en-US" sz="28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en-US" sz="28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89</a:t>
            </a:fld>
            <a:endParaRPr lang="en-US" dirty="0"/>
          </a:p>
        </p:txBody>
      </p:sp>
    </p:spTree>
    <p:extLst>
      <p:ext uri="{BB962C8B-B14F-4D97-AF65-F5344CB8AC3E}">
        <p14:creationId xmlns:p14="http://schemas.microsoft.com/office/powerpoint/2010/main" val="847746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823" y="-78643"/>
            <a:ext cx="7886700" cy="1325563"/>
          </a:xfrm>
        </p:spPr>
        <p:txBody>
          <a:bodyPr/>
          <a:lstStyle/>
          <a:p>
            <a:pPr algn="ctr"/>
            <a:r>
              <a:rPr lang="en-US" dirty="0">
                <a:ea typeface="Roboto Condensed" panose="02000000000000000000" pitchFamily="2" charset="0"/>
                <a:cs typeface="Roboto Condensed" panose="02000000000000000000" pitchFamily="2" charset="0"/>
              </a:rPr>
              <a:t>Signals measured via ECoG</a:t>
            </a:r>
          </a:p>
        </p:txBody>
      </p:sp>
      <p:sp>
        <p:nvSpPr>
          <p:cNvPr id="5" name="Slide Number Placeholder 4"/>
          <p:cNvSpPr>
            <a:spLocks noGrp="1"/>
          </p:cNvSpPr>
          <p:nvPr>
            <p:ph type="sldNum" sz="quarter" idx="12"/>
          </p:nvPr>
        </p:nvSpPr>
        <p:spPr/>
        <p:txBody>
          <a:bodyPr/>
          <a:lstStyle/>
          <a:p>
            <a:fld id="{6AA47257-7D4E-4911-A629-530F50ACB28F}" type="slidenum">
              <a:rPr lang="en-US" smtClean="0"/>
              <a:t>9</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073" y="3231819"/>
            <a:ext cx="7011739" cy="2502522"/>
          </a:xfrm>
          <a:prstGeom prst="rect">
            <a:avLst/>
          </a:prstGeom>
        </p:spPr>
      </p:pic>
      <p:sp>
        <p:nvSpPr>
          <p:cNvPr id="9" name="TextBox 8">
            <a:extLst>
              <a:ext uri="{FF2B5EF4-FFF2-40B4-BE49-F238E27FC236}">
                <a16:creationId xmlns:a16="http://schemas.microsoft.com/office/drawing/2014/main" id="{C026EED3-9EA6-A947-BFC2-9E3E2E9074BA}"/>
              </a:ext>
            </a:extLst>
          </p:cNvPr>
          <p:cNvSpPr txBox="1"/>
          <p:nvPr/>
        </p:nvSpPr>
        <p:spPr>
          <a:xfrm>
            <a:off x="2831543" y="5897325"/>
            <a:ext cx="2493818" cy="369332"/>
          </a:xfrm>
          <a:prstGeom prst="rect">
            <a:avLst/>
          </a:prstGeom>
          <a:noFill/>
        </p:spPr>
        <p:txBody>
          <a:bodyPr wrap="square" rtlCol="0">
            <a:spAutoFit/>
          </a:bodyPr>
          <a:lstStyle/>
          <a:p>
            <a:r>
              <a:rPr lang="en-US" dirty="0"/>
              <a:t>Lachaux J, et al, 2012</a:t>
            </a:r>
          </a:p>
        </p:txBody>
      </p:sp>
      <p:sp>
        <p:nvSpPr>
          <p:cNvPr id="3" name="Content Placeholder 2"/>
          <p:cNvSpPr>
            <a:spLocks noGrp="1"/>
          </p:cNvSpPr>
          <p:nvPr>
            <p:ph idx="1"/>
          </p:nvPr>
        </p:nvSpPr>
        <p:spPr>
          <a:xfrm>
            <a:off x="192510" y="1116472"/>
            <a:ext cx="8750862" cy="4351338"/>
          </a:xfrm>
        </p:spPr>
        <p:txBody>
          <a:bodyPr numCol="2">
            <a:noAutofit/>
          </a:bodyPr>
          <a:lstStyle/>
          <a:p>
            <a:pPr>
              <a:lnSpc>
                <a:spcPct val="100000"/>
              </a:lnSpc>
              <a:buClr>
                <a:schemeClr val="tx1">
                  <a:lumMod val="65000"/>
                  <a:lumOff val="35000"/>
                </a:schemeClr>
              </a:buClr>
            </a:pPr>
            <a:r>
              <a:rPr lang="en-US" sz="2400" b="1" dirty="0">
                <a:ea typeface="Roboto Condensed" panose="02000000000000000000" pitchFamily="2" charset="0"/>
                <a:cs typeface="Roboto Condensed" panose="02000000000000000000" pitchFamily="2" charset="0"/>
              </a:rPr>
              <a:t>Slower oscillatory activity</a:t>
            </a:r>
          </a:p>
          <a:p>
            <a:pPr lvl="1">
              <a:lnSpc>
                <a:spcPct val="100000"/>
              </a:lnSpc>
              <a:buClr>
                <a:schemeClr val="tx1">
                  <a:lumMod val="65000"/>
                  <a:lumOff val="35000"/>
                </a:schemeClr>
              </a:buClr>
            </a:pPr>
            <a:r>
              <a:rPr lang="en-US" sz="2000" dirty="0">
                <a:ea typeface="Roboto Condensed" panose="02000000000000000000" pitchFamily="2" charset="0"/>
                <a:cs typeface="Roboto Condensed" panose="02000000000000000000" pitchFamily="2" charset="0"/>
              </a:rPr>
              <a:t>Theta (4-8 Hz), Alpha (8-12 Hz), </a:t>
            </a:r>
            <a:r>
              <a:rPr lang="en-US" sz="2000" b="1" dirty="0">
                <a:ea typeface="Roboto Condensed" panose="02000000000000000000" pitchFamily="2" charset="0"/>
                <a:cs typeface="Roboto Condensed" panose="02000000000000000000" pitchFamily="2" charset="0"/>
              </a:rPr>
              <a:t>Beta (12-30 Hz)</a:t>
            </a:r>
          </a:p>
          <a:p>
            <a:pPr lvl="1">
              <a:lnSpc>
                <a:spcPct val="100000"/>
              </a:lnSpc>
              <a:buClr>
                <a:schemeClr val="tx1">
                  <a:lumMod val="65000"/>
                  <a:lumOff val="35000"/>
                </a:schemeClr>
              </a:buClr>
            </a:pPr>
            <a:r>
              <a:rPr lang="en-US" sz="2000" dirty="0">
                <a:ea typeface="Roboto Condensed" panose="02000000000000000000" pitchFamily="2" charset="0"/>
                <a:cs typeface="Roboto Condensed" panose="02000000000000000000" pitchFamily="2" charset="0"/>
              </a:rPr>
              <a:t>Pulsed inhibitory activity, global communication</a:t>
            </a:r>
          </a:p>
          <a:p>
            <a:pPr>
              <a:lnSpc>
                <a:spcPct val="100000"/>
              </a:lnSpc>
              <a:buClr>
                <a:schemeClr val="tx1">
                  <a:lumMod val="65000"/>
                  <a:lumOff val="35000"/>
                </a:schemeClr>
              </a:buClr>
            </a:pPr>
            <a:endParaRPr lang="en-US" sz="2400" dirty="0">
              <a:ea typeface="Roboto Condensed" panose="02000000000000000000" pitchFamily="2" charset="0"/>
              <a:cs typeface="Roboto Condensed" panose="02000000000000000000" pitchFamily="2" charset="0"/>
            </a:endParaRPr>
          </a:p>
          <a:p>
            <a:pPr>
              <a:lnSpc>
                <a:spcPct val="100000"/>
              </a:lnSpc>
              <a:buClr>
                <a:schemeClr val="tx1">
                  <a:lumMod val="65000"/>
                  <a:lumOff val="35000"/>
                </a:schemeClr>
              </a:buClr>
            </a:pPr>
            <a:endParaRPr lang="en-US" sz="2400" dirty="0">
              <a:ea typeface="Roboto Condensed" panose="02000000000000000000" pitchFamily="2" charset="0"/>
              <a:cs typeface="Roboto Condensed" panose="02000000000000000000" pitchFamily="2" charset="0"/>
            </a:endParaRPr>
          </a:p>
          <a:p>
            <a:pPr>
              <a:lnSpc>
                <a:spcPct val="100000"/>
              </a:lnSpc>
              <a:buClr>
                <a:schemeClr val="tx1">
                  <a:lumMod val="65000"/>
                  <a:lumOff val="35000"/>
                </a:schemeClr>
              </a:buClr>
            </a:pPr>
            <a:endParaRPr lang="en-US" sz="2400" dirty="0">
              <a:ea typeface="Roboto Condensed" panose="02000000000000000000" pitchFamily="2" charset="0"/>
              <a:cs typeface="Roboto Condensed" panose="02000000000000000000" pitchFamily="2" charset="0"/>
            </a:endParaRPr>
          </a:p>
          <a:p>
            <a:pPr>
              <a:lnSpc>
                <a:spcPct val="100000"/>
              </a:lnSpc>
              <a:buClr>
                <a:schemeClr val="tx1">
                  <a:lumMod val="65000"/>
                  <a:lumOff val="35000"/>
                </a:schemeClr>
              </a:buClr>
            </a:pPr>
            <a:endParaRPr lang="en-US" sz="2400" dirty="0">
              <a:ea typeface="Roboto Condensed" panose="02000000000000000000" pitchFamily="2" charset="0"/>
              <a:cs typeface="Roboto Condensed" panose="02000000000000000000" pitchFamily="2" charset="0"/>
            </a:endParaRPr>
          </a:p>
          <a:p>
            <a:pPr marL="0" indent="0">
              <a:lnSpc>
                <a:spcPct val="100000"/>
              </a:lnSpc>
              <a:buClr>
                <a:schemeClr val="tx1">
                  <a:lumMod val="65000"/>
                  <a:lumOff val="35000"/>
                </a:schemeClr>
              </a:buClr>
              <a:buNone/>
            </a:pPr>
            <a:endParaRPr lang="en-US" sz="2400" dirty="0">
              <a:ea typeface="Roboto Condensed" panose="02000000000000000000" pitchFamily="2" charset="0"/>
              <a:cs typeface="Roboto Condensed" panose="02000000000000000000" pitchFamily="2" charset="0"/>
            </a:endParaRPr>
          </a:p>
          <a:p>
            <a:pPr>
              <a:lnSpc>
                <a:spcPct val="100000"/>
              </a:lnSpc>
              <a:buClr>
                <a:schemeClr val="tx1">
                  <a:lumMod val="65000"/>
                  <a:lumOff val="35000"/>
                </a:schemeClr>
              </a:buClr>
            </a:pPr>
            <a:r>
              <a:rPr lang="en-US" sz="2400" b="1" dirty="0">
                <a:ea typeface="Roboto Condensed" panose="02000000000000000000" pitchFamily="2" charset="0"/>
                <a:cs typeface="Roboto Condensed" panose="02000000000000000000" pitchFamily="2" charset="0"/>
              </a:rPr>
              <a:t>Broadband gamma activity (HG)</a:t>
            </a:r>
          </a:p>
          <a:p>
            <a:pPr lvl="1">
              <a:lnSpc>
                <a:spcPct val="100000"/>
              </a:lnSpc>
              <a:buClr>
                <a:schemeClr val="tx1">
                  <a:lumMod val="65000"/>
                  <a:lumOff val="35000"/>
                </a:schemeClr>
              </a:buClr>
            </a:pPr>
            <a:r>
              <a:rPr lang="en-US" sz="2000" dirty="0">
                <a:ea typeface="Roboto Condensed" panose="02000000000000000000" pitchFamily="2" charset="0"/>
                <a:cs typeface="Roboto Condensed" panose="02000000000000000000" pitchFamily="2" charset="0"/>
              </a:rPr>
              <a:t>Spectrum wide increase, masked in lower frequencies</a:t>
            </a:r>
          </a:p>
          <a:p>
            <a:pPr lvl="1">
              <a:lnSpc>
                <a:spcPct val="100000"/>
              </a:lnSpc>
              <a:buClr>
                <a:schemeClr val="tx1">
                  <a:lumMod val="65000"/>
                  <a:lumOff val="35000"/>
                </a:schemeClr>
              </a:buClr>
            </a:pPr>
            <a:r>
              <a:rPr lang="en-US" sz="2000" dirty="0">
                <a:ea typeface="Roboto Condensed" panose="02000000000000000000" pitchFamily="2" charset="0"/>
                <a:cs typeface="Roboto Condensed" panose="02000000000000000000" pitchFamily="2" charset="0"/>
              </a:rPr>
              <a:t>Focal neuronal activity </a:t>
            </a:r>
          </a:p>
        </p:txBody>
      </p:sp>
    </p:spTree>
    <p:extLst>
      <p:ext uri="{BB962C8B-B14F-4D97-AF65-F5344CB8AC3E}">
        <p14:creationId xmlns:p14="http://schemas.microsoft.com/office/powerpoint/2010/main" val="115445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3" y="0"/>
            <a:ext cx="9314392" cy="1325563"/>
          </a:xfrm>
        </p:spPr>
        <p:txBody>
          <a:bodyPr/>
          <a:lstStyle/>
          <a:p>
            <a:r>
              <a:rPr lang="en-US" altLang="en-US" dirty="0">
                <a:ea typeface="Roboto Condensed" panose="02000000000000000000" pitchFamily="2" charset="0"/>
                <a:cs typeface="Roboto Condensed" panose="02000000000000000000" pitchFamily="2" charset="0"/>
              </a:rPr>
              <a:t>Playback condition – does beta matter?</a:t>
            </a:r>
            <a:endParaRPr lang="en-US" dirty="0">
              <a:ea typeface="Roboto Condensed" panose="02000000000000000000" pitchFamily="2" charset="0"/>
              <a:cs typeface="Roboto Condensed" panose="02000000000000000000" pitchFamily="2" charset="0"/>
            </a:endParaRPr>
          </a:p>
        </p:txBody>
      </p:sp>
      <p:pic>
        <p:nvPicPr>
          <p:cNvPr id="3074" name="Picture 2" descr="0b5a2ecompare_chan_23_correct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51" r="7221" b="3408"/>
          <a:stretch/>
        </p:blipFill>
        <p:spPr bwMode="auto">
          <a:xfrm>
            <a:off x="152400" y="1811867"/>
            <a:ext cx="5469467" cy="4605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88051" y="1199133"/>
            <a:ext cx="3085015" cy="5539978"/>
          </a:xfrm>
          <a:prstGeom prst="rect">
            <a:avLst/>
          </a:prstGeom>
        </p:spPr>
        <p:txBody>
          <a:bodyPr wrap="square">
            <a:spAutoFit/>
          </a:bodyPr>
          <a:lstStyle/>
          <a:p>
            <a:r>
              <a:rPr lang="en-US" sz="2400" b="1" dirty="0">
                <a:ea typeface="Roboto Condensed" panose="02000000000000000000" pitchFamily="2" charset="0"/>
                <a:cs typeface="Roboto Condensed" panose="02000000000000000000" pitchFamily="2" charset="0"/>
              </a:rPr>
              <a:t>Playback effect</a:t>
            </a:r>
          </a:p>
          <a:p>
            <a:pPr marL="800100" lvl="1" indent="-342900">
              <a:buFont typeface="Arial" panose="020B0604020202020204" pitchFamily="34" charset="0"/>
              <a:buChar char="•"/>
            </a:pPr>
            <a:r>
              <a:rPr lang="en-US" dirty="0">
                <a:ea typeface="Roboto Condensed" panose="02000000000000000000" pitchFamily="2" charset="0"/>
                <a:cs typeface="Roboto Condensed" panose="02000000000000000000" pitchFamily="2" charset="0"/>
              </a:rPr>
              <a:t>No statistical significance (ANOVA, Multiple comparisons), within playback</a:t>
            </a:r>
          </a:p>
          <a:p>
            <a:pPr marL="800100" lvl="1" indent="-342900">
              <a:buFont typeface="Arial" panose="020B0604020202020204" pitchFamily="34" charset="0"/>
              <a:buChar char="•"/>
            </a:pPr>
            <a:endParaRPr lang="en-US" sz="2000" dirty="0">
              <a:ea typeface="Roboto Condensed" panose="02000000000000000000" pitchFamily="2" charset="0"/>
              <a:cs typeface="Roboto Condensed" panose="02000000000000000000" pitchFamily="2" charset="0"/>
            </a:endParaRPr>
          </a:p>
          <a:p>
            <a:pPr marL="342900" indent="-342900">
              <a:buFont typeface="Arial" panose="020B0604020202020204" pitchFamily="34" charset="0"/>
              <a:buChar char="•"/>
            </a:pPr>
            <a:r>
              <a:rPr lang="en-US" sz="2000" dirty="0">
                <a:ea typeface="Roboto Condensed" panose="02000000000000000000" pitchFamily="2" charset="0"/>
                <a:cs typeface="Roboto Condensed" panose="02000000000000000000" pitchFamily="2" charset="0"/>
              </a:rPr>
              <a:t>Other than baseline, every beta-triggered statistically </a:t>
            </a:r>
            <a:r>
              <a:rPr lang="en-US" sz="2000" b="1" dirty="0">
                <a:ea typeface="Roboto Condensed" panose="02000000000000000000" pitchFamily="2" charset="0"/>
                <a:cs typeface="Roboto Condensed" panose="02000000000000000000" pitchFamily="2" charset="0"/>
              </a:rPr>
              <a:t>different</a:t>
            </a:r>
            <a:r>
              <a:rPr lang="en-US" sz="2000" dirty="0">
                <a:ea typeface="Roboto Condensed" panose="02000000000000000000" pitchFamily="2" charset="0"/>
                <a:cs typeface="Roboto Condensed" panose="02000000000000000000" pitchFamily="2" charset="0"/>
              </a:rPr>
              <a:t> than playback (ANOVA, multiple comparisons). </a:t>
            </a:r>
          </a:p>
          <a:p>
            <a:pPr marL="342900" indent="-342900">
              <a:buFont typeface="Arial" panose="020B0604020202020204" pitchFamily="34" charset="0"/>
              <a:buChar char="•"/>
            </a:pPr>
            <a:endParaRPr lang="en-US" sz="2000" dirty="0">
              <a:ea typeface="Roboto Condensed" panose="02000000000000000000" pitchFamily="2" charset="0"/>
              <a:cs typeface="Roboto Condensed" panose="02000000000000000000" pitchFamily="2" charset="0"/>
            </a:endParaRPr>
          </a:p>
          <a:p>
            <a:pPr marL="342900" indent="-342900">
              <a:buFont typeface="Arial" panose="020B0604020202020204" pitchFamily="34" charset="0"/>
              <a:buChar char="•"/>
            </a:pPr>
            <a:r>
              <a:rPr lang="en-US" sz="2000" dirty="0">
                <a:ea typeface="Roboto Condensed" panose="02000000000000000000" pitchFamily="2" charset="0"/>
                <a:cs typeface="Roboto Condensed" panose="02000000000000000000" pitchFamily="2" charset="0"/>
              </a:rPr>
              <a:t>Significant difference </a:t>
            </a:r>
            <a:r>
              <a:rPr lang="en-US" sz="2000" b="1" dirty="0">
                <a:ea typeface="Roboto Condensed" panose="02000000000000000000" pitchFamily="2" charset="0"/>
                <a:cs typeface="Roboto Condensed" panose="02000000000000000000" pitchFamily="2" charset="0"/>
              </a:rPr>
              <a:t>between subjects</a:t>
            </a:r>
          </a:p>
          <a:p>
            <a:pPr marL="342900" indent="-342900">
              <a:buFont typeface="Arial" panose="020B0604020202020204" pitchFamily="34" charset="0"/>
              <a:buChar char="•"/>
            </a:pPr>
            <a:endParaRPr lang="en-US" sz="2000" dirty="0">
              <a:ea typeface="Roboto Condensed" panose="02000000000000000000" pitchFamily="2" charset="0"/>
              <a:cs typeface="Roboto Condensed" panose="02000000000000000000" pitchFamily="2" charset="0"/>
            </a:endParaRPr>
          </a:p>
          <a:p>
            <a:pPr marL="342900" indent="-342900">
              <a:buFont typeface="Arial" panose="020B0604020202020204" pitchFamily="34" charset="0"/>
              <a:buChar char="•"/>
            </a:pPr>
            <a:r>
              <a:rPr lang="en-US" sz="2000" b="1" dirty="0">
                <a:ea typeface="Roboto Condensed" panose="02000000000000000000" pitchFamily="2" charset="0"/>
                <a:cs typeface="Roboto Condensed" panose="02000000000000000000" pitchFamily="2" charset="0"/>
              </a:rPr>
              <a:t>Why higher baseline?</a:t>
            </a:r>
          </a:p>
          <a:p>
            <a:pPr marL="285750" indent="-285750">
              <a:buFont typeface="Arial" panose="020B0604020202020204" pitchFamily="34" charset="0"/>
              <a:buChar char="•"/>
            </a:pPr>
            <a:endParaRPr lang="en-US" sz="20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90</a:t>
            </a:fld>
            <a:endParaRPr lang="en-US" dirty="0"/>
          </a:p>
        </p:txBody>
      </p:sp>
    </p:spTree>
    <p:extLst>
      <p:ext uri="{BB962C8B-B14F-4D97-AF65-F5344CB8AC3E}">
        <p14:creationId xmlns:p14="http://schemas.microsoft.com/office/powerpoint/2010/main" val="29142415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3" y="0"/>
            <a:ext cx="9314392" cy="1325563"/>
          </a:xfrm>
        </p:spPr>
        <p:txBody>
          <a:bodyPr/>
          <a:lstStyle/>
          <a:p>
            <a:pPr algn="ctr"/>
            <a:r>
              <a:rPr lang="en-US" altLang="en-US" dirty="0">
                <a:latin typeface="Roboto Condensed" panose="02000000000000000000" pitchFamily="2" charset="0"/>
                <a:ea typeface="Roboto Condensed" panose="02000000000000000000" pitchFamily="2" charset="0"/>
                <a:cs typeface="Roboto Condensed" panose="02000000000000000000" pitchFamily="2" charset="0"/>
              </a:rPr>
              <a:t>(1) Beta triggered stimulation summary</a:t>
            </a:r>
            <a:endParaRPr lang="en-US"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Rectangle 3"/>
          <p:cNvSpPr/>
          <p:nvPr/>
        </p:nvSpPr>
        <p:spPr>
          <a:xfrm>
            <a:off x="5274733" y="1325563"/>
            <a:ext cx="3774017" cy="5201424"/>
          </a:xfrm>
          <a:prstGeom prst="rect">
            <a:avLst/>
          </a:prstGeom>
        </p:spPr>
        <p:txBody>
          <a:bodyPr wrap="square">
            <a:spAutoFit/>
          </a:bodyPr>
          <a:lstStyle/>
          <a:p>
            <a:pPr marL="342900" indent="-342900">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7 subjects</a:t>
            </a:r>
          </a:p>
          <a:p>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Transient increase in CCEP magnitude </a:t>
            </a:r>
          </a:p>
          <a:p>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Individual subject variability</a:t>
            </a:r>
          </a:p>
          <a:p>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No clear phase dependence </a:t>
            </a:r>
          </a:p>
          <a:p>
            <a:pPr marL="342900" indent="-342900">
              <a:buFont typeface="Arial" panose="020B0604020202020204" pitchFamily="34" charset="0"/>
              <a:buChar char="•"/>
            </a:pPr>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a:p>
            <a:pPr marL="342900" indent="-342900">
              <a:buFont typeface="Arial" panose="020B0604020202020204" pitchFamily="34" charset="0"/>
              <a:buChar char="•"/>
            </a:pP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Smaller effect without beta oscillation</a:t>
            </a:r>
            <a:endParaRPr lang="en-US" sz="2000" b="1"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en-US" sz="2000"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709" y="1786467"/>
            <a:ext cx="4634451" cy="3774015"/>
          </a:xfrm>
          <a:prstGeom prst="rect">
            <a:avLst/>
          </a:prstGeom>
        </p:spPr>
      </p:pic>
      <p:sp>
        <p:nvSpPr>
          <p:cNvPr id="3" name="Slide Number Placeholder 2"/>
          <p:cNvSpPr>
            <a:spLocks noGrp="1"/>
          </p:cNvSpPr>
          <p:nvPr>
            <p:ph type="sldNum" sz="quarter" idx="12"/>
          </p:nvPr>
        </p:nvSpPr>
        <p:spPr/>
        <p:txBody>
          <a:bodyPr/>
          <a:lstStyle/>
          <a:p>
            <a:fld id="{6AA47257-7D4E-4911-A629-530F50ACB28F}" type="slidenum">
              <a:rPr lang="en-US" smtClean="0"/>
              <a:t>91</a:t>
            </a:fld>
            <a:endParaRPr lang="en-US" dirty="0"/>
          </a:p>
        </p:txBody>
      </p:sp>
    </p:spTree>
    <p:extLst>
      <p:ext uri="{BB962C8B-B14F-4D97-AF65-F5344CB8AC3E}">
        <p14:creationId xmlns:p14="http://schemas.microsoft.com/office/powerpoint/2010/main" val="27050728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0304"/>
            <a:ext cx="7886700" cy="3169764"/>
          </a:xfrm>
        </p:spPr>
        <p:txBody>
          <a:bodyPr>
            <a:normAutofit/>
          </a:bodyPr>
          <a:lstStyle/>
          <a:p>
            <a:pPr algn="ctr"/>
            <a:r>
              <a:rPr lang="en-US" altLang="en-US" dirty="0">
                <a:ea typeface="Roboto Condensed" panose="02000000000000000000" pitchFamily="2" charset="0"/>
                <a:cs typeface="Roboto Condensed" panose="02000000000000000000" pitchFamily="2" charset="0"/>
              </a:rPr>
              <a:t>Aim 3.2: </a:t>
            </a:r>
            <a:r>
              <a:rPr lang="en-US" dirty="0"/>
              <a:t>Paired pulse stimulation to enhance connectivity between two cortical sites</a:t>
            </a:r>
            <a:br>
              <a:rPr lang="en-US" dirty="0"/>
            </a:br>
            <a:br>
              <a:rPr lang="en-US" dirty="0"/>
            </a:br>
            <a:endParaRPr lang="en-US" dirty="0">
              <a:ea typeface="Roboto Condensed" panose="02000000000000000000" pitchFamily="2" charset="0"/>
              <a:cs typeface="Roboto Condensed" panose="02000000000000000000" pitchFamily="2" charset="0"/>
            </a:endParaRPr>
          </a:p>
        </p:txBody>
      </p:sp>
      <p:sp>
        <p:nvSpPr>
          <p:cNvPr id="4" name="TextBox 3"/>
          <p:cNvSpPr txBox="1"/>
          <p:nvPr/>
        </p:nvSpPr>
        <p:spPr>
          <a:xfrm>
            <a:off x="317500" y="1108529"/>
            <a:ext cx="8197850" cy="646331"/>
          </a:xfrm>
          <a:prstGeom prst="rect">
            <a:avLst/>
          </a:prstGeom>
          <a:noFill/>
        </p:spPr>
        <p:txBody>
          <a:bodyPr wrap="square" rtlCol="0">
            <a:spAutoFit/>
          </a:bodyPr>
          <a:lstStyle/>
          <a:p>
            <a:pPr marL="571500" indent="-571500">
              <a:buFont typeface="Arial" panose="020B0604020202020204" pitchFamily="34" charset="0"/>
              <a:buChar char="•"/>
            </a:pPr>
            <a:endParaRPr lang="en-US" sz="36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92</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2257061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Pre vs . post</a:t>
            </a:r>
          </a:p>
        </p:txBody>
      </p:sp>
      <p:sp>
        <p:nvSpPr>
          <p:cNvPr id="4" name="Slide Number Placeholder 3"/>
          <p:cNvSpPr>
            <a:spLocks noGrp="1"/>
          </p:cNvSpPr>
          <p:nvPr>
            <p:ph type="sldNum" sz="quarter" idx="12"/>
          </p:nvPr>
        </p:nvSpPr>
        <p:spPr/>
        <p:txBody>
          <a:bodyPr/>
          <a:lstStyle/>
          <a:p>
            <a:fld id="{6AA47257-7D4E-4911-A629-530F50ACB28F}" type="slidenum">
              <a:rPr lang="en-US" smtClean="0"/>
              <a:t>93</a:t>
            </a:fld>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12815" y="2376028"/>
            <a:ext cx="3835612" cy="3022728"/>
          </a:xfr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336" y="2414068"/>
            <a:ext cx="3565682" cy="2810004"/>
          </a:xfrm>
          <a:prstGeom prst="rect">
            <a:avLst/>
          </a:prstGeom>
        </p:spPr>
      </p:pic>
    </p:spTree>
    <p:extLst>
      <p:ext uri="{BB962C8B-B14F-4D97-AF65-F5344CB8AC3E}">
        <p14:creationId xmlns:p14="http://schemas.microsoft.com/office/powerpoint/2010/main" val="35832271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1865855" y="1825625"/>
            <a:ext cx="5412290" cy="4351338"/>
          </a:xfrm>
          <a:prstGeom prst="rect">
            <a:avLst/>
          </a:prstGeom>
        </p:spPr>
      </p:pic>
      <p:sp>
        <p:nvSpPr>
          <p:cNvPr id="4" name="Slide Number Placeholder 3"/>
          <p:cNvSpPr>
            <a:spLocks noGrp="1"/>
          </p:cNvSpPr>
          <p:nvPr>
            <p:ph type="sldNum" sz="quarter" idx="12"/>
          </p:nvPr>
        </p:nvSpPr>
        <p:spPr/>
        <p:txBody>
          <a:bodyPr/>
          <a:lstStyle/>
          <a:p>
            <a:fld id="{6AA47257-7D4E-4911-A629-530F50ACB28F}" type="slidenum">
              <a:rPr lang="en-US" smtClean="0"/>
              <a:t>94</a:t>
            </a:fld>
            <a:endParaRPr lang="en-US" dirty="0"/>
          </a:p>
        </p:txBody>
      </p:sp>
    </p:spTree>
    <p:extLst>
      <p:ext uri="{BB962C8B-B14F-4D97-AF65-F5344CB8AC3E}">
        <p14:creationId xmlns:p14="http://schemas.microsoft.com/office/powerpoint/2010/main" val="31111684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0304"/>
            <a:ext cx="7886700" cy="3169764"/>
          </a:xfrm>
        </p:spPr>
        <p:txBody>
          <a:bodyPr>
            <a:normAutofit/>
          </a:bodyPr>
          <a:lstStyle/>
          <a:p>
            <a:pPr algn="ctr"/>
            <a:r>
              <a:rPr lang="en-US" altLang="en-US" dirty="0">
                <a:ea typeface="Roboto Condensed" panose="02000000000000000000" pitchFamily="2" charset="0"/>
                <a:cs typeface="Roboto Condensed" panose="02000000000000000000" pitchFamily="2" charset="0"/>
              </a:rPr>
              <a:t>Aim 3.3: </a:t>
            </a:r>
            <a:r>
              <a:rPr lang="en-US" dirty="0"/>
              <a:t>EMG triggered stimulation to remap motor cortex output</a:t>
            </a:r>
            <a:br>
              <a:rPr lang="en-US" dirty="0"/>
            </a:br>
            <a:endParaRPr lang="en-US" dirty="0">
              <a:ea typeface="Roboto Condensed" panose="02000000000000000000" pitchFamily="2" charset="0"/>
              <a:cs typeface="Roboto Condensed" panose="02000000000000000000" pitchFamily="2" charset="0"/>
            </a:endParaRPr>
          </a:p>
        </p:txBody>
      </p:sp>
      <p:sp>
        <p:nvSpPr>
          <p:cNvPr id="4" name="TextBox 3"/>
          <p:cNvSpPr txBox="1"/>
          <p:nvPr/>
        </p:nvSpPr>
        <p:spPr>
          <a:xfrm>
            <a:off x="317500" y="1108529"/>
            <a:ext cx="8197850" cy="646331"/>
          </a:xfrm>
          <a:prstGeom prst="rect">
            <a:avLst/>
          </a:prstGeom>
          <a:noFill/>
        </p:spPr>
        <p:txBody>
          <a:bodyPr wrap="square" rtlCol="0">
            <a:spAutoFit/>
          </a:bodyPr>
          <a:lstStyle/>
          <a:p>
            <a:pPr marL="571500" indent="-571500">
              <a:buFont typeface="Arial" panose="020B0604020202020204" pitchFamily="34" charset="0"/>
              <a:buChar char="•"/>
            </a:pPr>
            <a:endParaRPr lang="en-US" sz="3600" dirty="0">
              <a:ea typeface="Roboto Condensed" panose="02000000000000000000" pitchFamily="2" charset="0"/>
              <a:cs typeface="Roboto Condensed" panose="02000000000000000000" pitchFamily="2" charset="0"/>
            </a:endParaRPr>
          </a:p>
        </p:txBody>
      </p:sp>
      <p:sp>
        <p:nvSpPr>
          <p:cNvPr id="3" name="Slide Number Placeholder 2"/>
          <p:cNvSpPr>
            <a:spLocks noGrp="1"/>
          </p:cNvSpPr>
          <p:nvPr>
            <p:ph type="sldNum" sz="quarter" idx="12"/>
          </p:nvPr>
        </p:nvSpPr>
        <p:spPr/>
        <p:txBody>
          <a:bodyPr/>
          <a:lstStyle/>
          <a:p>
            <a:fld id="{6AA47257-7D4E-4911-A629-530F50ACB28F}" type="slidenum">
              <a:rPr lang="en-US" smtClean="0"/>
              <a:t>95</a:t>
            </a:fld>
            <a:endParaRPr lang="en-US" dirty="0"/>
          </a:p>
        </p:txBody>
      </p:sp>
      <p:sp>
        <p:nvSpPr>
          <p:cNvPr id="8" name="Content Placeholder 2">
            <a:extLst>
              <a:ext uri="{FF2B5EF4-FFF2-40B4-BE49-F238E27FC236}">
                <a16:creationId xmlns:a16="http://schemas.microsoft.com/office/drawing/2014/main" id="{FD7A27B9-D198-2740-9B7D-25C066E7AAC4}"/>
              </a:ext>
            </a:extLst>
          </p:cNvPr>
          <p:cNvSpPr txBox="1">
            <a:spLocks/>
          </p:cNvSpPr>
          <p:nvPr/>
        </p:nvSpPr>
        <p:spPr>
          <a:xfrm>
            <a:off x="628650" y="2541319"/>
            <a:ext cx="7886700" cy="3635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8563177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Other work</a:t>
            </a:r>
          </a:p>
        </p:txBody>
      </p:sp>
      <p:sp>
        <p:nvSpPr>
          <p:cNvPr id="4" name="Slide Number Placeholder 3"/>
          <p:cNvSpPr>
            <a:spLocks noGrp="1"/>
          </p:cNvSpPr>
          <p:nvPr>
            <p:ph type="sldNum" sz="quarter" idx="12"/>
          </p:nvPr>
        </p:nvSpPr>
        <p:spPr/>
        <p:txBody>
          <a:bodyPr/>
          <a:lstStyle/>
          <a:p>
            <a:fld id="{6AA47257-7D4E-4911-A629-530F50ACB28F}" type="slidenum">
              <a:rPr lang="en-US" smtClean="0"/>
              <a:t>96</a:t>
            </a:fld>
            <a:endParaRPr lang="en-US" dirty="0"/>
          </a:p>
        </p:txBody>
      </p:sp>
    </p:spTree>
    <p:extLst>
      <p:ext uri="{BB962C8B-B14F-4D97-AF65-F5344CB8AC3E}">
        <p14:creationId xmlns:p14="http://schemas.microsoft.com/office/powerpoint/2010/main" val="1369425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322" y="0"/>
            <a:ext cx="6013357" cy="1325563"/>
          </a:xfrm>
        </p:spPr>
        <p:txBody>
          <a:bodyPr/>
          <a:lstStyle/>
          <a:p>
            <a:pPr algn="ctr"/>
            <a:r>
              <a:rPr lang="en-US" dirty="0">
                <a:latin typeface="Roboto Condensed" panose="02000000000000000000" pitchFamily="2" charset="0"/>
                <a:ea typeface="Roboto Condensed" panose="02000000000000000000" pitchFamily="2" charset="0"/>
                <a:cs typeface="Roboto Condensed" panose="02000000000000000000" pitchFamily="2" charset="0"/>
              </a:rPr>
              <a:t>Neural data exists in a high-dimensional space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826" y="1325563"/>
            <a:ext cx="4251521" cy="5342467"/>
          </a:xfrm>
          <a:prstGeom prst="rect">
            <a:avLst/>
          </a:prstGeom>
        </p:spPr>
      </p:pic>
      <p:sp>
        <p:nvSpPr>
          <p:cNvPr id="4" name="Rectangle 3"/>
          <p:cNvSpPr/>
          <p:nvPr/>
        </p:nvSpPr>
        <p:spPr>
          <a:xfrm>
            <a:off x="5231347" y="2216568"/>
            <a:ext cx="3420319" cy="3046988"/>
          </a:xfrm>
          <a:prstGeom prst="rect">
            <a:avLst/>
          </a:prstGeom>
        </p:spPr>
        <p:txBody>
          <a:bodyPr wrap="square">
            <a:spAutoFit/>
          </a:bodyPr>
          <a:lstStyle/>
          <a:p>
            <a:pPr marL="285750" indent="-285750">
              <a:buFont typeface="Arial"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Represent connectivity data as data matrix</a:t>
            </a:r>
          </a:p>
          <a:p>
            <a:pPr marL="285750" indent="-285750">
              <a:buFont typeface="Arial" charset="0"/>
              <a:buChar char="•"/>
            </a:pPr>
            <a:endParaRPr lang="en-US" sz="2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Across frequencies, between channels </a:t>
            </a:r>
          </a:p>
          <a:p>
            <a:pPr marL="285750" indent="-285750">
              <a:buFont typeface="Arial" charset="0"/>
              <a:buChar char="•"/>
            </a:pPr>
            <a:endParaRPr lang="en-US" sz="2400" dirty="0">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charset="0"/>
              <a:buChar char="•"/>
            </a:pPr>
            <a:r>
              <a:rPr lang="en-US" sz="2400" dirty="0">
                <a:latin typeface="Roboto Condensed" panose="02000000000000000000" pitchFamily="2" charset="0"/>
                <a:ea typeface="Roboto Condensed" panose="02000000000000000000" pitchFamily="2" charset="0"/>
                <a:cs typeface="Roboto Condensed" panose="02000000000000000000" pitchFamily="2" charset="0"/>
              </a:rPr>
              <a:t>Can be directional, complex valued</a:t>
            </a:r>
          </a:p>
        </p:txBody>
      </p:sp>
      <p:sp>
        <p:nvSpPr>
          <p:cNvPr id="5" name="Slide Number Placeholder 4"/>
          <p:cNvSpPr>
            <a:spLocks noGrp="1"/>
          </p:cNvSpPr>
          <p:nvPr>
            <p:ph type="sldNum" sz="quarter" idx="12"/>
          </p:nvPr>
        </p:nvSpPr>
        <p:spPr/>
        <p:txBody>
          <a:bodyPr/>
          <a:lstStyle/>
          <a:p>
            <a:fld id="{6AA47257-7D4E-4911-A629-530F50ACB28F}" type="slidenum">
              <a:rPr lang="en-US" smtClean="0"/>
              <a:t>97</a:t>
            </a:fld>
            <a:endParaRPr lang="en-US" dirty="0"/>
          </a:p>
        </p:txBody>
      </p:sp>
    </p:spTree>
    <p:extLst>
      <p:ext uri="{BB962C8B-B14F-4D97-AF65-F5344CB8AC3E}">
        <p14:creationId xmlns:p14="http://schemas.microsoft.com/office/powerpoint/2010/main" val="15766218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icrosoft Edge 2_11_2017 4_39_52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3056" t="4848" r="33167" b="4747"/>
          <a:stretch/>
        </p:blipFill>
        <p:spPr>
          <a:xfrm>
            <a:off x="2265384" y="-25887"/>
            <a:ext cx="4646083" cy="6839218"/>
          </a:xfrm>
          <a:prstGeom prst="rect">
            <a:avLst/>
          </a:prstGeom>
        </p:spPr>
      </p:pic>
      <p:sp>
        <p:nvSpPr>
          <p:cNvPr id="2" name="Slide Number Placeholder 1"/>
          <p:cNvSpPr>
            <a:spLocks noGrp="1"/>
          </p:cNvSpPr>
          <p:nvPr>
            <p:ph type="sldNum" sz="quarter" idx="12"/>
          </p:nvPr>
        </p:nvSpPr>
        <p:spPr/>
        <p:txBody>
          <a:bodyPr/>
          <a:lstStyle/>
          <a:p>
            <a:fld id="{6AA47257-7D4E-4911-A629-530F50ACB28F}" type="slidenum">
              <a:rPr lang="en-US" smtClean="0"/>
              <a:t>98</a:t>
            </a:fld>
            <a:endParaRPr lang="en-US" dirty="0"/>
          </a:p>
        </p:txBody>
      </p:sp>
    </p:spTree>
    <p:extLst>
      <p:ext uri="{BB962C8B-B14F-4D97-AF65-F5344CB8AC3E}">
        <p14:creationId xmlns:p14="http://schemas.microsoft.com/office/powerpoint/2010/main" val="1363186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508" y="160601"/>
            <a:ext cx="8036985" cy="1325563"/>
          </a:xfrm>
        </p:spPr>
        <p:txBody>
          <a:bodyPr/>
          <a:lstStyle/>
          <a:p>
            <a:r>
              <a:rPr lang="en-US" altLang="en-US" dirty="0">
                <a:ea typeface="Roboto Condensed" panose="02000000000000000000" pitchFamily="2" charset="0"/>
                <a:cs typeface="Roboto Condensed" panose="02000000000000000000" pitchFamily="2" charset="0"/>
              </a:rPr>
              <a:t>Beta Stimulation Brain Compilation</a:t>
            </a:r>
            <a:endParaRPr lang="en-US" dirty="0">
              <a:ea typeface="Roboto Condensed" panose="02000000000000000000" pitchFamily="2" charset="0"/>
              <a:cs typeface="Roboto Condensed" panose="02000000000000000000" pitchFamily="2" charset="0"/>
            </a:endParaRPr>
          </a:p>
        </p:txBody>
      </p:sp>
      <p:pic>
        <p:nvPicPr>
          <p:cNvPr id="1026" name="Picture 2" descr="brain_co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48" y="1147761"/>
            <a:ext cx="7613652" cy="571023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AA47257-7D4E-4911-A629-530F50ACB28F}" type="slidenum">
              <a:rPr lang="en-US" smtClean="0"/>
              <a:t>99</a:t>
            </a:fld>
            <a:endParaRPr lang="en-US" dirty="0"/>
          </a:p>
        </p:txBody>
      </p:sp>
    </p:spTree>
    <p:extLst>
      <p:ext uri="{BB962C8B-B14F-4D97-AF65-F5344CB8AC3E}">
        <p14:creationId xmlns:p14="http://schemas.microsoft.com/office/powerpoint/2010/main" val="5688884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12658</TotalTime>
  <Words>3824</Words>
  <Application>Microsoft Office PowerPoint</Application>
  <PresentationFormat>On-screen Show (4:3)</PresentationFormat>
  <Paragraphs>708</Paragraphs>
  <Slides>100</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100</vt:i4>
      </vt:variant>
    </vt:vector>
  </HeadingPairs>
  <TitlesOfParts>
    <vt:vector size="105" baseType="lpstr">
      <vt:lpstr>Arial</vt:lpstr>
      <vt:lpstr>Calibri</vt:lpstr>
      <vt:lpstr>Calibri Light</vt:lpstr>
      <vt:lpstr>Roboto Condensed</vt:lpstr>
      <vt:lpstr>Office Theme</vt:lpstr>
      <vt:lpstr>Engineering electrical stimulation of the human brain </vt:lpstr>
      <vt:lpstr>Thesis</vt:lpstr>
      <vt:lpstr>Outline</vt:lpstr>
      <vt:lpstr>Motor deficits</vt:lpstr>
      <vt:lpstr>Prior human stroke rehabilitation</vt:lpstr>
      <vt:lpstr>Motivated by activity dependent stimulation resulting in increased synaptic plasticity </vt:lpstr>
      <vt:lpstr>Sensory deficits and restoration </vt:lpstr>
      <vt:lpstr>Electrocorticography (ECoG)</vt:lpstr>
      <vt:lpstr>Signals measured via ECoG</vt:lpstr>
      <vt:lpstr>Sensory processing, artificial feedback, and links to motor cortex</vt:lpstr>
      <vt:lpstr>Neural effects of DCS </vt:lpstr>
      <vt:lpstr>Aim 1.1: Creation of interpretable, analytic models that explain the resistivities of various cortical layers  </vt:lpstr>
      <vt:lpstr>Where do the currents go? </vt:lpstr>
      <vt:lpstr>One layer apparent resistivity fits</vt:lpstr>
      <vt:lpstr>Results across subjects and comparisons to the literature</vt:lpstr>
      <vt:lpstr>Characterizing ECoG electrodes </vt:lpstr>
      <vt:lpstr>Multilayer analytic model analytic</vt:lpstr>
      <vt:lpstr>     Aim 1.2: Extraction of neural signals during concurrent DCS, and open source software and data to aid replication     </vt:lpstr>
      <vt:lpstr>How we understand the cortical response to DCS? </vt:lpstr>
      <vt:lpstr>Sources of neural artifacts </vt:lpstr>
      <vt:lpstr>Problems with existing approaches</vt:lpstr>
      <vt:lpstr>PowerPoint Presentation</vt:lpstr>
      <vt:lpstr>Can now examine time-frequency responses during time windows of stimulation</vt:lpstr>
      <vt:lpstr>Future work – validation and more advanced methods</vt:lpstr>
      <vt:lpstr>   Aim 2.1: Slower response times to trains of DCS relative to natural haptic feedback in the same spatial location    </vt:lpstr>
      <vt:lpstr>Human cortical response times to natural haptic stimulation and DCS </vt:lpstr>
      <vt:lpstr>DCS of S1 results in slower response times (RT) relative to natural haptic touch </vt:lpstr>
      <vt:lpstr>No significant learning or habituation to blocked trials </vt:lpstr>
      <vt:lpstr>   Aim 2.2: Comparisons between temporal dynamics and time-frequency responses to haptic stimuli and DCS in somatosensory cortex   </vt:lpstr>
      <vt:lpstr>Continuing and future analyses  time and frequency domain  </vt:lpstr>
      <vt:lpstr>Time series - haptic vs. DCS</vt:lpstr>
      <vt:lpstr>PowerPoint Presentation</vt:lpstr>
      <vt:lpstr>Modifications of the stimulation train  inspired by onset/offset signals </vt:lpstr>
      <vt:lpstr>Similar perceptual reports, trend towards faster reaction times</vt:lpstr>
      <vt:lpstr>Different size of evoked responses</vt:lpstr>
      <vt:lpstr>Increased charge delivery decreases RT </vt:lpstr>
      <vt:lpstr>    Aim 2.3: The behavioral and neural effects of temporally simultaneous and spatially overlapping haptic stimuli and DCS    </vt:lpstr>
      <vt:lpstr>Temporal order judgement task </vt:lpstr>
      <vt:lpstr>Temporal order judgement results</vt:lpstr>
      <vt:lpstr>Functional MRI correlates of TOJ</vt:lpstr>
      <vt:lpstr>Aim 3.1: Beta-oscillation triggered stimulation paradigm to enhance connectivity of beta-synchronous regions  </vt:lpstr>
      <vt:lpstr>Beta stimulation experimental paradigm </vt:lpstr>
      <vt:lpstr>Measurement of EP</vt:lpstr>
      <vt:lpstr>Randomized Control Stimulation</vt:lpstr>
      <vt:lpstr>Real time filtering</vt:lpstr>
      <vt:lpstr>Accuracy of phase delivery (unimodal)</vt:lpstr>
      <vt:lpstr>Accuracy of phase delivery  (broad, multiple peaks)</vt:lpstr>
      <vt:lpstr>Effect across subjects </vt:lpstr>
      <vt:lpstr>Aim 3.2: Paired pulse stimulation to enhance connectivity between two cortical sites  </vt:lpstr>
      <vt:lpstr>Paired pulse conditioning in DBS patients</vt:lpstr>
      <vt:lpstr>Paired pulse conditioning and connectivity assessment - facilitation </vt:lpstr>
      <vt:lpstr>Paired pulse conditioning and connectivity assessment  - depression</vt:lpstr>
      <vt:lpstr>Aim 3.3: EMG triggered stimulation to remap motor cortex output </vt:lpstr>
      <vt:lpstr>EMG triggered stimulation changes motor output</vt:lpstr>
      <vt:lpstr>EMG triggered stimulation in humans </vt:lpstr>
      <vt:lpstr>Thesis Contributions</vt:lpstr>
      <vt:lpstr>Timeline</vt:lpstr>
      <vt:lpstr>Thank you! Acknowledgments </vt:lpstr>
      <vt:lpstr>Supplemental slides</vt:lpstr>
      <vt:lpstr>Origins of high gamma</vt:lpstr>
      <vt:lpstr>Optical imaging of DCS </vt:lpstr>
      <vt:lpstr>     Aim 1.1: Creation of interpretable, analytic models that explain the resistivities of various cortical layers      </vt:lpstr>
      <vt:lpstr>Two separated electrodes </vt:lpstr>
      <vt:lpstr>Multilayer equations</vt:lpstr>
      <vt:lpstr>Comparison to FEM</vt:lpstr>
      <vt:lpstr>     Aim 1.2: Extraction of neural signals during concurrent DCS, and open source software and data to aid replication     </vt:lpstr>
      <vt:lpstr>Dirichlet process mixture model</vt:lpstr>
      <vt:lpstr>Dirichlet process mixture model</vt:lpstr>
      <vt:lpstr>(3) Artifact isolation</vt:lpstr>
      <vt:lpstr>ICA components on a trial by trial basis</vt:lpstr>
      <vt:lpstr>Example of original signal vs. extracted signal</vt:lpstr>
      <vt:lpstr>Wavelet analysis example</vt:lpstr>
      <vt:lpstr>Procrustes distance metric  trial by trial  </vt:lpstr>
      <vt:lpstr>   Aim 2.1: Slower response times to trains of DCS relative to natural haptic feedback in the same spatial location    </vt:lpstr>
      <vt:lpstr>Characterizing the touch probes</vt:lpstr>
      <vt:lpstr>   Aim 2.2: Comparisons between temporal dynamics and time-frequency responses to haptic stimuli and DCS in somatosensory cortex   </vt:lpstr>
      <vt:lpstr>    Aim 2.3: The behavioral and neural effects of temporally simultaneous and spatially overlapping haptic stimuli and DCS    </vt:lpstr>
      <vt:lpstr>PowerPoint Presentation</vt:lpstr>
      <vt:lpstr>PowerPoint Presentation</vt:lpstr>
      <vt:lpstr>Aim 3.1: Beta-oscillation triggered stimulation paradigm to enhance connectivity of beta-synchronous regions </vt:lpstr>
      <vt:lpstr>Rhythms in the brain </vt:lpstr>
      <vt:lpstr>Non-human primate  work from Fetz lab </vt:lpstr>
      <vt:lpstr>How do we measure short term plasticity changes? </vt:lpstr>
      <vt:lpstr>(1) Beta stimulation project</vt:lpstr>
      <vt:lpstr>Beta stimulation experimental paradigm</vt:lpstr>
      <vt:lpstr>Calculating phase of delivery</vt:lpstr>
      <vt:lpstr>Spatial selectivity – no clear phase dependence</vt:lpstr>
      <vt:lpstr>CCEP magnitude trend depending on number of conditioning stimuli</vt:lpstr>
      <vt:lpstr>ANOVA results across subjects and phase</vt:lpstr>
      <vt:lpstr>Playback condition – does beta matter?</vt:lpstr>
      <vt:lpstr>(1) Beta triggered stimulation summary</vt:lpstr>
      <vt:lpstr>Aim 3.2: Paired pulse stimulation to enhance connectivity between two cortical sites  </vt:lpstr>
      <vt:lpstr>Pre vs . post</vt:lpstr>
      <vt:lpstr>PowerPoint Presentation</vt:lpstr>
      <vt:lpstr>Aim 3.3: EMG triggered stimulation to remap motor cortex output </vt:lpstr>
      <vt:lpstr>Other work</vt:lpstr>
      <vt:lpstr>Neural data exists in a high-dimensional space </vt:lpstr>
      <vt:lpstr>PowerPoint Presentation</vt:lpstr>
      <vt:lpstr>Beta Stimulation Brain Compilation</vt:lpstr>
      <vt:lpstr>Physiology of Cortico-Cortical Evoked Potentials </vt:lpstr>
    </vt:vector>
  </TitlesOfParts>
  <Company>CSE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Caldwell</dc:creator>
  <cp:lastModifiedBy>David J. Caldwell</cp:lastModifiedBy>
  <cp:revision>470</cp:revision>
  <cp:lastPrinted>2017-02-17T18:19:11Z</cp:lastPrinted>
  <dcterms:created xsi:type="dcterms:W3CDTF">2017-01-16T00:12:53Z</dcterms:created>
  <dcterms:modified xsi:type="dcterms:W3CDTF">2019-01-03T22:29:09Z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